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709" r:id="rId1"/>
  </p:sldMasterIdLst>
  <p:sldIdLst>
    <p:sldId id="294" r:id="rId2"/>
    <p:sldId id="264" r:id="rId3"/>
    <p:sldId id="261" r:id="rId4"/>
    <p:sldId id="259" r:id="rId5"/>
    <p:sldId id="273" r:id="rId6"/>
    <p:sldId id="274" r:id="rId7"/>
    <p:sldId id="265" r:id="rId8"/>
    <p:sldId id="278" r:id="rId9"/>
    <p:sldId id="277" r:id="rId10"/>
    <p:sldId id="263" r:id="rId11"/>
    <p:sldId id="276" r:id="rId12"/>
    <p:sldId id="291" r:id="rId13"/>
    <p:sldId id="289" r:id="rId14"/>
    <p:sldId id="296" r:id="rId15"/>
    <p:sldId id="288" r:id="rId16"/>
    <p:sldId id="285" r:id="rId17"/>
    <p:sldId id="286" r:id="rId18"/>
    <p:sldId id="275" r:id="rId19"/>
    <p:sldId id="267" r:id="rId20"/>
    <p:sldId id="292" r:id="rId21"/>
    <p:sldId id="284" r:id="rId22"/>
    <p:sldId id="281" r:id="rId23"/>
    <p:sldId id="268" r:id="rId24"/>
    <p:sldId id="279" r:id="rId25"/>
    <p:sldId id="270" r:id="rId26"/>
    <p:sldId id="280" r:id="rId27"/>
    <p:sldId id="290" r:id="rId28"/>
    <p:sldId id="283" r:id="rId29"/>
    <p:sldId id="295" r:id="rId30"/>
  </p:sldIdLst>
  <p:sldSz cx="9906000" cy="6858000" type="A4"/>
  <p:notesSz cx="6797675" cy="9926638"/>
  <p:defaultTextStyle>
    <a:defPPr>
      <a:defRPr lang="en-GB"/>
    </a:defPPr>
    <a:lvl1pPr algn="l" defTabSz="449212" rtl="0" fontAlgn="base">
      <a:spcBef>
        <a:spcPct val="0"/>
      </a:spcBef>
      <a:spcAft>
        <a:spcPct val="0"/>
      </a:spcAft>
      <a:buClr>
        <a:srgbClr val="000000"/>
      </a:buClr>
      <a:buSzPct val="100000"/>
      <a:buFont typeface="Times New Roman" pitchFamily="16" charset="0"/>
      <a:defRPr sz="2300" kern="1200">
        <a:solidFill>
          <a:schemeClr val="bg1"/>
        </a:solidFill>
        <a:latin typeface="Arial" charset="0"/>
        <a:ea typeface="ＭＳ Ｐゴシック" charset="-128"/>
        <a:cs typeface="+mn-cs"/>
      </a:defRPr>
    </a:lvl1pPr>
    <a:lvl2pPr marL="742866" indent="-285717" algn="l" defTabSz="449212" rtl="0" fontAlgn="base">
      <a:spcBef>
        <a:spcPct val="0"/>
      </a:spcBef>
      <a:spcAft>
        <a:spcPct val="0"/>
      </a:spcAft>
      <a:buClr>
        <a:srgbClr val="000000"/>
      </a:buClr>
      <a:buSzPct val="100000"/>
      <a:buFont typeface="Times New Roman" pitchFamily="16" charset="0"/>
      <a:defRPr sz="2300" kern="1200">
        <a:solidFill>
          <a:schemeClr val="bg1"/>
        </a:solidFill>
        <a:latin typeface="Arial" charset="0"/>
        <a:ea typeface="ＭＳ Ｐゴシック" charset="-128"/>
        <a:cs typeface="+mn-cs"/>
      </a:defRPr>
    </a:lvl2pPr>
    <a:lvl3pPr marL="1142870" indent="-228574" algn="l" defTabSz="449212" rtl="0" fontAlgn="base">
      <a:spcBef>
        <a:spcPct val="0"/>
      </a:spcBef>
      <a:spcAft>
        <a:spcPct val="0"/>
      </a:spcAft>
      <a:buClr>
        <a:srgbClr val="000000"/>
      </a:buClr>
      <a:buSzPct val="100000"/>
      <a:buFont typeface="Times New Roman" pitchFamily="16" charset="0"/>
      <a:defRPr sz="2300" kern="1200">
        <a:solidFill>
          <a:schemeClr val="bg1"/>
        </a:solidFill>
        <a:latin typeface="Arial" charset="0"/>
        <a:ea typeface="ＭＳ Ｐゴシック" charset="-128"/>
        <a:cs typeface="+mn-cs"/>
      </a:defRPr>
    </a:lvl3pPr>
    <a:lvl4pPr marL="1600017" indent="-228574" algn="l" defTabSz="449212" rtl="0" fontAlgn="base">
      <a:spcBef>
        <a:spcPct val="0"/>
      </a:spcBef>
      <a:spcAft>
        <a:spcPct val="0"/>
      </a:spcAft>
      <a:buClr>
        <a:srgbClr val="000000"/>
      </a:buClr>
      <a:buSzPct val="100000"/>
      <a:buFont typeface="Times New Roman" pitchFamily="16" charset="0"/>
      <a:defRPr sz="2300" kern="1200">
        <a:solidFill>
          <a:schemeClr val="bg1"/>
        </a:solidFill>
        <a:latin typeface="Arial" charset="0"/>
        <a:ea typeface="ＭＳ Ｐゴシック" charset="-128"/>
        <a:cs typeface="+mn-cs"/>
      </a:defRPr>
    </a:lvl4pPr>
    <a:lvl5pPr marL="2057166" indent="-228574" algn="l" defTabSz="449212" rtl="0" fontAlgn="base">
      <a:spcBef>
        <a:spcPct val="0"/>
      </a:spcBef>
      <a:spcAft>
        <a:spcPct val="0"/>
      </a:spcAft>
      <a:buClr>
        <a:srgbClr val="000000"/>
      </a:buClr>
      <a:buSzPct val="100000"/>
      <a:buFont typeface="Times New Roman" pitchFamily="16" charset="0"/>
      <a:defRPr sz="2300" kern="1200">
        <a:solidFill>
          <a:schemeClr val="bg1"/>
        </a:solidFill>
        <a:latin typeface="Arial" charset="0"/>
        <a:ea typeface="ＭＳ Ｐゴシック" charset="-128"/>
        <a:cs typeface="+mn-cs"/>
      </a:defRPr>
    </a:lvl5pPr>
    <a:lvl6pPr marL="2285740" algn="l" defTabSz="914296" rtl="0" eaLnBrk="1" latinLnBrk="0" hangingPunct="1">
      <a:defRPr sz="2300" kern="1200">
        <a:solidFill>
          <a:schemeClr val="bg1"/>
        </a:solidFill>
        <a:latin typeface="Arial" charset="0"/>
        <a:ea typeface="ＭＳ Ｐゴシック" charset="-128"/>
        <a:cs typeface="+mn-cs"/>
      </a:defRPr>
    </a:lvl6pPr>
    <a:lvl7pPr marL="2742888" algn="l" defTabSz="914296" rtl="0" eaLnBrk="1" latinLnBrk="0" hangingPunct="1">
      <a:defRPr sz="2300" kern="1200">
        <a:solidFill>
          <a:schemeClr val="bg1"/>
        </a:solidFill>
        <a:latin typeface="Arial" charset="0"/>
        <a:ea typeface="ＭＳ Ｐゴシック" charset="-128"/>
        <a:cs typeface="+mn-cs"/>
      </a:defRPr>
    </a:lvl7pPr>
    <a:lvl8pPr marL="3200036" algn="l" defTabSz="914296" rtl="0" eaLnBrk="1" latinLnBrk="0" hangingPunct="1">
      <a:defRPr sz="2300" kern="1200">
        <a:solidFill>
          <a:schemeClr val="bg1"/>
        </a:solidFill>
        <a:latin typeface="Arial" charset="0"/>
        <a:ea typeface="ＭＳ Ｐゴシック" charset="-128"/>
        <a:cs typeface="+mn-cs"/>
      </a:defRPr>
    </a:lvl8pPr>
    <a:lvl9pPr marL="3657184" algn="l" defTabSz="914296" rtl="0" eaLnBrk="1" latinLnBrk="0" hangingPunct="1">
      <a:defRPr sz="2300" kern="1200">
        <a:solidFill>
          <a:schemeClr val="bg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779">
          <p15:clr>
            <a:srgbClr val="A4A3A4"/>
          </p15:clr>
        </p15:guide>
        <p15:guide id="4" pos="6239">
          <p15:clr>
            <a:srgbClr val="A4A3A4"/>
          </p15:clr>
        </p15:guide>
        <p15:guide id="5" pos="4037">
          <p15:clr>
            <a:srgbClr val="A4A3A4"/>
          </p15:clr>
        </p15:guide>
      </p15:sldGuideLst>
    </p:ext>
    <p:ext uri="{2D200454-40CA-4A62-9FC3-DE9A4176ACB9}">
      <p15:notesGuideLst xmlns="" xmlns:p15="http://schemas.microsoft.com/office/powerpoint/2012/main">
        <p15:guide id="1" orient="horz" pos="2793" userDrawn="1">
          <p15:clr>
            <a:srgbClr val="A4A3A4"/>
          </p15:clr>
        </p15:guide>
        <p15:guide id="2" pos="20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94617" autoAdjust="0"/>
  </p:normalViewPr>
  <p:slideViewPr>
    <p:cSldViewPr snapToGrid="0" snapToObjects="1">
      <p:cViewPr>
        <p:scale>
          <a:sx n="139" d="100"/>
          <a:sy n="139" d="100"/>
        </p:scale>
        <p:origin x="-120" y="56"/>
      </p:cViewPr>
      <p:guideLst>
        <p:guide orient="horz" pos="1637"/>
        <p:guide pos="6239"/>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snapToGrid="0">
      <p:cViewPr varScale="1">
        <p:scale>
          <a:sx n="66" d="100"/>
          <a:sy n="66" d="100"/>
        </p:scale>
        <p:origin x="0" y="0"/>
      </p:cViewPr>
      <p:guideLst>
        <p:guide orient="horz" pos="2793"/>
        <p:guide pos="2068"/>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ooter">
    <p:spTree>
      <p:nvGrpSpPr>
        <p:cNvPr id="1" name=""/>
        <p:cNvGrpSpPr/>
        <p:nvPr/>
      </p:nvGrpSpPr>
      <p:grpSpPr>
        <a:xfrm>
          <a:off x="0" y="0"/>
          <a:ext cx="0" cy="0"/>
          <a:chOff x="0" y="0"/>
          <a:chExt cx="0" cy="0"/>
        </a:xfrm>
      </p:grpSpPr>
      <p:sp>
        <p:nvSpPr>
          <p:cNvPr id="2" name="Título 1"/>
          <p:cNvSpPr>
            <a:spLocks noGrp="1"/>
          </p:cNvSpPr>
          <p:nvPr>
            <p:ph type="ctrTitle"/>
          </p:nvPr>
        </p:nvSpPr>
        <p:spPr>
          <a:xfrm>
            <a:off x="742950" y="2130432"/>
            <a:ext cx="8420100" cy="1470025"/>
          </a:xfrm>
          <a:prstGeom prst="rect">
            <a:avLst/>
          </a:prstGeom>
        </p:spPr>
        <p:txBody>
          <a:bodyPr lIns="91429" tIns="45715" rIns="91429" bIns="45715"/>
          <a:lstStyle/>
          <a:p>
            <a:r>
              <a:rPr lang="es-ES_tradnl" dirty="0" smtClean="0"/>
              <a:t>Clic para editar título</a:t>
            </a:r>
            <a:endParaRPr lang="es-ES" dirty="0"/>
          </a:p>
        </p:txBody>
      </p:sp>
      <p:sp>
        <p:nvSpPr>
          <p:cNvPr id="3" name="Subtítulo 2"/>
          <p:cNvSpPr>
            <a:spLocks noGrp="1"/>
          </p:cNvSpPr>
          <p:nvPr>
            <p:ph type="subTitle" idx="1"/>
          </p:nvPr>
        </p:nvSpPr>
        <p:spPr>
          <a:xfrm>
            <a:off x="1485900" y="3886200"/>
            <a:ext cx="6934200" cy="1752600"/>
          </a:xfrm>
          <a:prstGeom prst="rect">
            <a:avLst/>
          </a:prstGeom>
        </p:spPr>
        <p:txBody>
          <a:bodyPr lIns="91429" tIns="45715" rIns="91429" bIns="45715"/>
          <a:lstStyle>
            <a:lvl1pPr marL="0" indent="0" algn="ctr">
              <a:buNone/>
              <a:defRPr>
                <a:solidFill>
                  <a:schemeClr val="tx1">
                    <a:tint val="75000"/>
                  </a:schemeClr>
                </a:solidFill>
              </a:defRPr>
            </a:lvl1pPr>
            <a:lvl2pPr marL="457148" indent="0" algn="ctr">
              <a:buNone/>
              <a:defRPr>
                <a:solidFill>
                  <a:schemeClr val="tx1">
                    <a:tint val="75000"/>
                  </a:schemeClr>
                </a:solidFill>
              </a:defRPr>
            </a:lvl2pPr>
            <a:lvl3pPr marL="914296" indent="0" algn="ctr">
              <a:buNone/>
              <a:defRPr>
                <a:solidFill>
                  <a:schemeClr val="tx1">
                    <a:tint val="75000"/>
                  </a:schemeClr>
                </a:solidFill>
              </a:defRPr>
            </a:lvl3pPr>
            <a:lvl4pPr marL="1371445" indent="0" algn="ctr">
              <a:buNone/>
              <a:defRPr>
                <a:solidFill>
                  <a:schemeClr val="tx1">
                    <a:tint val="75000"/>
                  </a:schemeClr>
                </a:solidFill>
              </a:defRPr>
            </a:lvl4pPr>
            <a:lvl5pPr marL="1828592" indent="0" algn="ctr">
              <a:buNone/>
              <a:defRPr>
                <a:solidFill>
                  <a:schemeClr val="tx1">
                    <a:tint val="75000"/>
                  </a:schemeClr>
                </a:solidFill>
              </a:defRPr>
            </a:lvl5pPr>
            <a:lvl6pPr marL="2285740" indent="0" algn="ctr">
              <a:buNone/>
              <a:defRPr>
                <a:solidFill>
                  <a:schemeClr val="tx1">
                    <a:tint val="75000"/>
                  </a:schemeClr>
                </a:solidFill>
              </a:defRPr>
            </a:lvl6pPr>
            <a:lvl7pPr marL="2742888" indent="0" algn="ctr">
              <a:buNone/>
              <a:defRPr>
                <a:solidFill>
                  <a:schemeClr val="tx1">
                    <a:tint val="75000"/>
                  </a:schemeClr>
                </a:solidFill>
              </a:defRPr>
            </a:lvl7pPr>
            <a:lvl8pPr marL="3200036" indent="0" algn="ctr">
              <a:buNone/>
              <a:defRPr>
                <a:solidFill>
                  <a:schemeClr val="tx1">
                    <a:tint val="75000"/>
                  </a:schemeClr>
                </a:solidFill>
              </a:defRPr>
            </a:lvl8pPr>
            <a:lvl9pPr marL="3657184"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5" name="Marcador de pie de página 4"/>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6" name="Marcador de número de diapositiva 5"/>
          <p:cNvSpPr>
            <a:spLocks noGrp="1"/>
          </p:cNvSpPr>
          <p:nvPr>
            <p:ph type="sldNum" sz="quarter" idx="12"/>
          </p:nvPr>
        </p:nvSpPr>
        <p:spPr>
          <a:xfrm>
            <a:off x="7099302" y="6356357"/>
            <a:ext cx="2311400" cy="365125"/>
          </a:xfrm>
          <a:prstGeom prst="rect">
            <a:avLst/>
          </a:prstGeom>
        </p:spPr>
        <p:txBody>
          <a:bodyPr lIns="91429" tIns="45715" rIns="91429" bIns="45715"/>
          <a:lstStyle/>
          <a:p>
            <a:fld id="{92B2A3A9-EA7B-438E-BDDC-C271684986E9}" type="slidenum">
              <a:rPr lang="en-GB" noProof="0" smtClean="0"/>
              <a:pPr/>
              <a:t>‹Nr.›</a:t>
            </a:fld>
            <a:endParaRPr lang="en-GB" noProof="0"/>
          </a:p>
        </p:txBody>
      </p:sp>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4387"/>
            <a:ext cx="9906000" cy="1865527"/>
          </a:xfrm>
          <a:prstGeom prst="rect">
            <a:avLst/>
          </a:prstGeom>
        </p:spPr>
      </p:pic>
    </p:spTree>
    <p:extLst>
      <p:ext uri="{BB962C8B-B14F-4D97-AF65-F5344CB8AC3E}">
        <p14:creationId xmlns:p14="http://schemas.microsoft.com/office/powerpoint/2010/main" val="276084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36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582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230896"/>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42379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radilla">
    <p:spTree>
      <p:nvGrpSpPr>
        <p:cNvPr id="1" name=""/>
        <p:cNvGrpSpPr/>
        <p:nvPr/>
      </p:nvGrpSpPr>
      <p:grpSpPr>
        <a:xfrm>
          <a:off x="0" y="0"/>
          <a:ext cx="0" cy="0"/>
          <a:chOff x="0" y="0"/>
          <a:chExt cx="0" cy="0"/>
        </a:xfrm>
      </p:grpSpPr>
      <p:pic>
        <p:nvPicPr>
          <p:cNvPr id="9" name="Imagen 8"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97" y="2373102"/>
            <a:ext cx="10042269" cy="1891189"/>
          </a:xfrm>
          <a:prstGeom prst="rect">
            <a:avLst/>
          </a:prstGeom>
        </p:spPr>
      </p:pic>
      <p:sp>
        <p:nvSpPr>
          <p:cNvPr id="2" name="Título 1"/>
          <p:cNvSpPr>
            <a:spLocks noGrp="1"/>
          </p:cNvSpPr>
          <p:nvPr>
            <p:ph type="title"/>
          </p:nvPr>
        </p:nvSpPr>
        <p:spPr>
          <a:xfrm>
            <a:off x="585001" y="2840178"/>
            <a:ext cx="8915559" cy="738749"/>
          </a:xfrm>
          <a:prstGeom prst="rect">
            <a:avLst/>
          </a:prstGeom>
        </p:spPr>
        <p:txBody>
          <a:bodyPr vert="horz" lIns="91429" tIns="45715" rIns="91429" bIns="45715"/>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743031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Imagen 6" descr="foot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4904"/>
            <a:ext cx="9906000" cy="1865527"/>
          </a:xfrm>
          <a:prstGeom prst="rect">
            <a:avLst/>
          </a:prstGeom>
        </p:spPr>
      </p:pic>
      <p:sp>
        <p:nvSpPr>
          <p:cNvPr id="10" name="Título 1"/>
          <p:cNvSpPr>
            <a:spLocks noGrp="1"/>
          </p:cNvSpPr>
          <p:nvPr>
            <p:ph type="title"/>
          </p:nvPr>
        </p:nvSpPr>
        <p:spPr>
          <a:xfrm>
            <a:off x="585001" y="438341"/>
            <a:ext cx="8915559" cy="738749"/>
          </a:xfrm>
          <a:prstGeom prst="rect">
            <a:avLst/>
          </a:prstGeom>
        </p:spPr>
        <p:txBody>
          <a:bodyPr vert="horz" lIns="91429" tIns="45715" rIns="91429" bIns="45715"/>
          <a:lstStyle>
            <a:lvl1pPr>
              <a:defRPr cap="all">
                <a:solidFill>
                  <a:schemeClr val="bg1"/>
                </a:solidFill>
              </a:defRPr>
            </a:lvl1pPr>
          </a:lstStyle>
          <a:p>
            <a:r>
              <a:rPr lang="es-ES_tradnl" dirty="0" smtClean="0"/>
              <a:t>Clic para editar título</a:t>
            </a:r>
            <a:endParaRPr lang="es-ES" dirty="0"/>
          </a:p>
        </p:txBody>
      </p:sp>
    </p:spTree>
    <p:extLst>
      <p:ext uri="{BB962C8B-B14F-4D97-AF65-F5344CB8AC3E}">
        <p14:creationId xmlns:p14="http://schemas.microsoft.com/office/powerpoint/2010/main" val="806329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95302" y="1600206"/>
            <a:ext cx="4375150" cy="4525963"/>
          </a:xfrm>
          <a:prstGeom prst="rect">
            <a:avLst/>
          </a:prstGeom>
        </p:spPr>
        <p:txBody>
          <a:bodyPr lIns="91429" tIns="45715" rIns="91429" bIns="45715"/>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5035550" y="1600206"/>
            <a:ext cx="4375150" cy="4525963"/>
          </a:xfrm>
          <a:prstGeom prst="rect">
            <a:avLst/>
          </a:prstGeom>
        </p:spPr>
        <p:txBody>
          <a:bodyPr lIns="91429" tIns="45715" rIns="91429" bIns="45715"/>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6" name="Marcador de pie de página 5"/>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7" name="Marcador de número de diapositiva 6"/>
          <p:cNvSpPr>
            <a:spLocks noGrp="1"/>
          </p:cNvSpPr>
          <p:nvPr>
            <p:ph type="sldNum" sz="quarter" idx="12"/>
          </p:nvPr>
        </p:nvSpPr>
        <p:spPr>
          <a:xfrm>
            <a:off x="7099302" y="6356357"/>
            <a:ext cx="2311400" cy="365125"/>
          </a:xfrm>
          <a:prstGeom prst="rect">
            <a:avLst/>
          </a:prstGeom>
        </p:spPr>
        <p:txBody>
          <a:bodyPr lIns="91429" tIns="45715" rIns="91429" bIns="45715"/>
          <a:lstStyle/>
          <a:p>
            <a:fld id="{36182B2C-C218-4453-8981-86BC9F263FA7}" type="slidenum">
              <a:rPr lang="en-GB" smtClean="0"/>
              <a:pPr/>
              <a:t>‹Nr.›</a:t>
            </a:fld>
            <a:endParaRPr lang="en-GB" dirty="0"/>
          </a:p>
        </p:txBody>
      </p:sp>
    </p:spTree>
    <p:extLst>
      <p:ext uri="{BB962C8B-B14F-4D97-AF65-F5344CB8AC3E}">
        <p14:creationId xmlns:p14="http://schemas.microsoft.com/office/powerpoint/2010/main" val="358271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95302" y="274639"/>
            <a:ext cx="8915400" cy="1143000"/>
          </a:xfrm>
          <a:prstGeom prst="rect">
            <a:avLst/>
          </a:prstGeom>
        </p:spPr>
        <p:txBody>
          <a:bodyPr lIns="91429" tIns="45715" rIns="91429" bIns="45715"/>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95300" y="1535115"/>
            <a:ext cx="4376870" cy="639763"/>
          </a:xfrm>
          <a:prstGeom prst="rect">
            <a:avLst/>
          </a:prstGeom>
        </p:spPr>
        <p:txBody>
          <a:bodyPr lIns="91429" tIns="45715" rIns="91429" bIns="45715"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95300" y="2174875"/>
            <a:ext cx="4376870" cy="3951288"/>
          </a:xfrm>
          <a:prstGeom prst="rect">
            <a:avLst/>
          </a:prstGeom>
        </p:spPr>
        <p:txBody>
          <a:bodyPr lIns="91429" tIns="45715" rIns="91429" bIns="45715"/>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5032112" y="1535115"/>
            <a:ext cx="4378590" cy="639763"/>
          </a:xfrm>
          <a:prstGeom prst="rect">
            <a:avLst/>
          </a:prstGeom>
        </p:spPr>
        <p:txBody>
          <a:bodyPr lIns="91429" tIns="45715" rIns="91429" bIns="45715" anchor="b"/>
          <a:lstStyle>
            <a:lvl1pPr marL="0" indent="0">
              <a:buNone/>
              <a:defRPr sz="2300" b="1"/>
            </a:lvl1pPr>
            <a:lvl2pPr marL="457148" indent="0">
              <a:buNone/>
              <a:defRPr sz="2000" b="1"/>
            </a:lvl2pPr>
            <a:lvl3pPr marL="914296" indent="0">
              <a:buNone/>
              <a:defRPr sz="1800" b="1"/>
            </a:lvl3pPr>
            <a:lvl4pPr marL="1371445" indent="0">
              <a:buNone/>
              <a:defRPr sz="1600" b="1"/>
            </a:lvl4pPr>
            <a:lvl5pPr marL="1828592" indent="0">
              <a:buNone/>
              <a:defRPr sz="1600" b="1"/>
            </a:lvl5pPr>
            <a:lvl6pPr marL="2285740" indent="0">
              <a:buNone/>
              <a:defRPr sz="1600" b="1"/>
            </a:lvl6pPr>
            <a:lvl7pPr marL="2742888" indent="0">
              <a:buNone/>
              <a:defRPr sz="1600" b="1"/>
            </a:lvl7pPr>
            <a:lvl8pPr marL="3200036" indent="0">
              <a:buNone/>
              <a:defRPr sz="1600" b="1"/>
            </a:lvl8pPr>
            <a:lvl9pPr marL="3657184"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5032112" y="2174875"/>
            <a:ext cx="4378590" cy="3951288"/>
          </a:xfrm>
          <a:prstGeom prst="rect">
            <a:avLst/>
          </a:prstGeom>
        </p:spPr>
        <p:txBody>
          <a:bodyPr lIns="91429" tIns="45715" rIns="91429" bIns="45715"/>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8" name="Marcador de pie de página 7"/>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9" name="Marcador de número de diapositiva 8"/>
          <p:cNvSpPr>
            <a:spLocks noGrp="1"/>
          </p:cNvSpPr>
          <p:nvPr>
            <p:ph type="sldNum" sz="quarter" idx="12"/>
          </p:nvPr>
        </p:nvSpPr>
        <p:spPr>
          <a:xfrm>
            <a:off x="7099302" y="6356357"/>
            <a:ext cx="2311400" cy="365125"/>
          </a:xfrm>
          <a:prstGeom prst="rect">
            <a:avLst/>
          </a:prstGeom>
        </p:spPr>
        <p:txBody>
          <a:bodyPr lIns="91429" tIns="45715" rIns="91429" bIns="45715"/>
          <a:lstStyle/>
          <a:p>
            <a:fld id="{36182B2C-C218-4453-8981-86BC9F263FA7}" type="slidenum">
              <a:rPr lang="en-GB" smtClean="0"/>
              <a:pPr/>
              <a:t>‹Nr.›</a:t>
            </a:fld>
            <a:endParaRPr lang="en-GB" dirty="0"/>
          </a:p>
        </p:txBody>
      </p:sp>
    </p:spTree>
    <p:extLst>
      <p:ext uri="{BB962C8B-B14F-4D97-AF65-F5344CB8AC3E}">
        <p14:creationId xmlns:p14="http://schemas.microsoft.com/office/powerpoint/2010/main" val="182485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2" y="274639"/>
            <a:ext cx="8915400" cy="1143000"/>
          </a:xfrm>
          <a:prstGeom prst="rect">
            <a:avLst/>
          </a:prstGeom>
        </p:spPr>
        <p:txBody>
          <a:bodyPr lIns="91429" tIns="45715" rIns="91429" bIns="45715"/>
          <a:lstStyle/>
          <a:p>
            <a:r>
              <a:rPr lang="es-ES_tradnl" smtClean="0"/>
              <a:t>Clic para editar título</a:t>
            </a:r>
            <a:endParaRPr lang="es-ES"/>
          </a:p>
        </p:txBody>
      </p:sp>
      <p:sp>
        <p:nvSpPr>
          <p:cNvPr id="3" name="Marcador de fecha 2"/>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4" name="Marcador de pie de página 3"/>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5" name="Marcador de número de diapositiva 4"/>
          <p:cNvSpPr>
            <a:spLocks noGrp="1"/>
          </p:cNvSpPr>
          <p:nvPr>
            <p:ph type="sldNum" sz="quarter" idx="12"/>
          </p:nvPr>
        </p:nvSpPr>
        <p:spPr>
          <a:xfrm>
            <a:off x="7099302" y="6356357"/>
            <a:ext cx="2311400" cy="365125"/>
          </a:xfrm>
          <a:prstGeom prst="rect">
            <a:avLst/>
          </a:prstGeom>
        </p:spPr>
        <p:txBody>
          <a:bodyPr lIns="91429" tIns="45715" rIns="91429" bIns="45715"/>
          <a:lstStyle/>
          <a:p>
            <a:fld id="{36182B2C-C218-4453-8981-86BC9F263FA7}" type="slidenum">
              <a:rPr lang="en-GB" smtClean="0"/>
              <a:pPr/>
              <a:t>‹Nr.›</a:t>
            </a:fld>
            <a:endParaRPr lang="en-GB" dirty="0"/>
          </a:p>
        </p:txBody>
      </p:sp>
    </p:spTree>
    <p:extLst>
      <p:ext uri="{BB962C8B-B14F-4D97-AF65-F5344CB8AC3E}">
        <p14:creationId xmlns:p14="http://schemas.microsoft.com/office/powerpoint/2010/main" val="385477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3" name="Marcador de pie de página 2"/>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4" name="Marcador de número de diapositiva 3"/>
          <p:cNvSpPr>
            <a:spLocks noGrp="1"/>
          </p:cNvSpPr>
          <p:nvPr>
            <p:ph type="sldNum" sz="quarter" idx="12"/>
          </p:nvPr>
        </p:nvSpPr>
        <p:spPr>
          <a:xfrm>
            <a:off x="7099302" y="6356357"/>
            <a:ext cx="2311400" cy="365125"/>
          </a:xfrm>
          <a:prstGeom prst="rect">
            <a:avLst/>
          </a:prstGeom>
        </p:spPr>
        <p:txBody>
          <a:bodyPr lIns="91429" tIns="45715" rIns="91429" bIns="45715"/>
          <a:lstStyle/>
          <a:p>
            <a:fld id="{5E5255D4-472C-4E98-9013-F3B3FC287A57}" type="slidenum">
              <a:rPr lang="en-GB" noProof="0" smtClean="0"/>
              <a:pPr/>
              <a:t>‹Nr.›</a:t>
            </a:fld>
            <a:endParaRPr lang="en-GB" noProof="0" dirty="0"/>
          </a:p>
        </p:txBody>
      </p:sp>
    </p:spTree>
    <p:extLst>
      <p:ext uri="{BB962C8B-B14F-4D97-AF65-F5344CB8AC3E}">
        <p14:creationId xmlns:p14="http://schemas.microsoft.com/office/powerpoint/2010/main" val="1942930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1"/>
            <a:ext cx="3259006" cy="1162051"/>
          </a:xfrm>
          <a:prstGeom prst="rect">
            <a:avLst/>
          </a:prstGeom>
        </p:spPr>
        <p:txBody>
          <a:bodyPr lIns="91429" tIns="45715" rIns="91429" bIns="45715"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872973" y="273058"/>
            <a:ext cx="5537729" cy="5853113"/>
          </a:xfrm>
          <a:prstGeom prst="rect">
            <a:avLst/>
          </a:prstGeom>
        </p:spPr>
        <p:txBody>
          <a:bodyPr lIns="91429" tIns="45715" rIns="91429" bIns="45715"/>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95300" y="1435104"/>
            <a:ext cx="3259006" cy="4691063"/>
          </a:xfrm>
          <a:prstGeom prst="rect">
            <a:avLst/>
          </a:prstGeom>
        </p:spPr>
        <p:txBody>
          <a:bodyPr lIns="91429" tIns="45715" rIns="91429" bIns="45715"/>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6" name="Marcador de pie de página 5"/>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7" name="Marcador de número de diapositiva 6"/>
          <p:cNvSpPr>
            <a:spLocks noGrp="1"/>
          </p:cNvSpPr>
          <p:nvPr>
            <p:ph type="sldNum" sz="quarter" idx="12"/>
          </p:nvPr>
        </p:nvSpPr>
        <p:spPr>
          <a:xfrm>
            <a:off x="7099302" y="6356357"/>
            <a:ext cx="2311400" cy="365125"/>
          </a:xfrm>
          <a:prstGeom prst="rect">
            <a:avLst/>
          </a:prstGeom>
        </p:spPr>
        <p:txBody>
          <a:bodyPr lIns="91429" tIns="45715" rIns="91429" bIns="45715"/>
          <a:lstStyle/>
          <a:p>
            <a:fld id="{36182B2C-C218-4453-8981-86BC9F263FA7}" type="slidenum">
              <a:rPr lang="en-GB" smtClean="0"/>
              <a:pPr/>
              <a:t>‹Nr.›</a:t>
            </a:fld>
            <a:endParaRPr lang="en-GB" dirty="0"/>
          </a:p>
        </p:txBody>
      </p:sp>
    </p:spTree>
    <p:extLst>
      <p:ext uri="{BB962C8B-B14F-4D97-AF65-F5344CB8AC3E}">
        <p14:creationId xmlns:p14="http://schemas.microsoft.com/office/powerpoint/2010/main" val="441513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41645" y="4800602"/>
            <a:ext cx="5943600" cy="566739"/>
          </a:xfrm>
          <a:prstGeom prst="rect">
            <a:avLst/>
          </a:prstGeom>
        </p:spPr>
        <p:txBody>
          <a:bodyPr lIns="91429" tIns="45715" rIns="91429" bIns="45715"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941645" y="612775"/>
            <a:ext cx="5943600" cy="4114800"/>
          </a:xfrm>
          <a:prstGeom prst="rect">
            <a:avLst/>
          </a:prstGeom>
        </p:spPr>
        <p:txBody>
          <a:bodyPr lIns="91429" tIns="45715" rIns="91429" bIns="45715"/>
          <a:lstStyle>
            <a:lvl1pPr marL="0" indent="0">
              <a:buNone/>
              <a:defRPr sz="3200"/>
            </a:lvl1pPr>
            <a:lvl2pPr marL="457148" indent="0">
              <a:buNone/>
              <a:defRPr sz="2800"/>
            </a:lvl2pPr>
            <a:lvl3pPr marL="914296" indent="0">
              <a:buNone/>
              <a:defRPr sz="2300"/>
            </a:lvl3pPr>
            <a:lvl4pPr marL="1371445" indent="0">
              <a:buNone/>
              <a:defRPr sz="2000"/>
            </a:lvl4pPr>
            <a:lvl5pPr marL="1828592" indent="0">
              <a:buNone/>
              <a:defRPr sz="2000"/>
            </a:lvl5pPr>
            <a:lvl6pPr marL="2285740" indent="0">
              <a:buNone/>
              <a:defRPr sz="2000"/>
            </a:lvl6pPr>
            <a:lvl7pPr marL="2742888" indent="0">
              <a:buNone/>
              <a:defRPr sz="2000"/>
            </a:lvl7pPr>
            <a:lvl8pPr marL="3200036" indent="0">
              <a:buNone/>
              <a:defRPr sz="2000"/>
            </a:lvl8pPr>
            <a:lvl9pPr marL="3657184" indent="0">
              <a:buNone/>
              <a:defRPr sz="2000"/>
            </a:lvl9pPr>
          </a:lstStyle>
          <a:p>
            <a:endParaRPr lang="es-ES"/>
          </a:p>
        </p:txBody>
      </p:sp>
      <p:sp>
        <p:nvSpPr>
          <p:cNvPr id="4" name="Marcador de texto 3"/>
          <p:cNvSpPr>
            <a:spLocks noGrp="1"/>
          </p:cNvSpPr>
          <p:nvPr>
            <p:ph type="body" sz="half" idx="2"/>
          </p:nvPr>
        </p:nvSpPr>
        <p:spPr>
          <a:xfrm>
            <a:off x="1941645" y="5367340"/>
            <a:ext cx="5943600" cy="804863"/>
          </a:xfrm>
          <a:prstGeom prst="rect">
            <a:avLst/>
          </a:prstGeom>
        </p:spPr>
        <p:txBody>
          <a:bodyPr lIns="91429" tIns="45715" rIns="91429" bIns="45715"/>
          <a:lstStyle>
            <a:lvl1pPr marL="0" indent="0">
              <a:buNone/>
              <a:defRPr sz="1400"/>
            </a:lvl1pPr>
            <a:lvl2pPr marL="457148" indent="0">
              <a:buNone/>
              <a:defRPr sz="1200"/>
            </a:lvl2pPr>
            <a:lvl3pPr marL="914296" indent="0">
              <a:buNone/>
              <a:defRPr sz="1100"/>
            </a:lvl3pPr>
            <a:lvl4pPr marL="1371445" indent="0">
              <a:buNone/>
              <a:defRPr sz="900"/>
            </a:lvl4pPr>
            <a:lvl5pPr marL="1828592" indent="0">
              <a:buNone/>
              <a:defRPr sz="900"/>
            </a:lvl5pPr>
            <a:lvl6pPr marL="2285740" indent="0">
              <a:buNone/>
              <a:defRPr sz="900"/>
            </a:lvl6pPr>
            <a:lvl7pPr marL="2742888" indent="0">
              <a:buNone/>
              <a:defRPr sz="900"/>
            </a:lvl7pPr>
            <a:lvl8pPr marL="3200036" indent="0">
              <a:buNone/>
              <a:defRPr sz="900"/>
            </a:lvl8pPr>
            <a:lvl9pPr marL="3657184"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95300" y="6356357"/>
            <a:ext cx="2311400" cy="365125"/>
          </a:xfrm>
          <a:prstGeom prst="rect">
            <a:avLst/>
          </a:prstGeom>
        </p:spPr>
        <p:txBody>
          <a:bodyPr lIns="91429" tIns="45715" rIns="91429" bIns="45715"/>
          <a:lstStyle/>
          <a:p>
            <a:fld id="{499EF0C6-8EFB-BB49-B332-DD976438FC35}" type="datetimeFigureOut">
              <a:rPr lang="es-ES" smtClean="0"/>
              <a:t>31/5/17</a:t>
            </a:fld>
            <a:endParaRPr lang="es-ES"/>
          </a:p>
        </p:txBody>
      </p:sp>
      <p:sp>
        <p:nvSpPr>
          <p:cNvPr id="6" name="Marcador de pie de página 5"/>
          <p:cNvSpPr>
            <a:spLocks noGrp="1"/>
          </p:cNvSpPr>
          <p:nvPr>
            <p:ph type="ftr" sz="quarter" idx="11"/>
          </p:nvPr>
        </p:nvSpPr>
        <p:spPr>
          <a:xfrm>
            <a:off x="3384552" y="6356357"/>
            <a:ext cx="3136900" cy="365125"/>
          </a:xfrm>
          <a:prstGeom prst="rect">
            <a:avLst/>
          </a:prstGeom>
        </p:spPr>
        <p:txBody>
          <a:bodyPr lIns="91429" tIns="45715" rIns="91429" bIns="45715"/>
          <a:lstStyle/>
          <a:p>
            <a:endParaRPr lang="es-ES"/>
          </a:p>
        </p:txBody>
      </p:sp>
      <p:sp>
        <p:nvSpPr>
          <p:cNvPr id="7" name="Marcador de número de diapositiva 6"/>
          <p:cNvSpPr>
            <a:spLocks noGrp="1"/>
          </p:cNvSpPr>
          <p:nvPr>
            <p:ph type="sldNum" sz="quarter" idx="12"/>
          </p:nvPr>
        </p:nvSpPr>
        <p:spPr>
          <a:xfrm>
            <a:off x="7099302" y="6356357"/>
            <a:ext cx="2311400" cy="365125"/>
          </a:xfrm>
          <a:prstGeom prst="rect">
            <a:avLst/>
          </a:prstGeom>
        </p:spPr>
        <p:txBody>
          <a:bodyPr lIns="91429" tIns="45715" rIns="91429" bIns="45715"/>
          <a:lstStyle/>
          <a:p>
            <a:fld id="{36182B2C-C218-4453-8981-86BC9F263FA7}" type="slidenum">
              <a:rPr lang="en-GB" smtClean="0"/>
              <a:pPr/>
              <a:t>‹Nr.›</a:t>
            </a:fld>
            <a:endParaRPr lang="en-GB" dirty="0"/>
          </a:p>
        </p:txBody>
      </p:sp>
    </p:spTree>
    <p:extLst>
      <p:ext uri="{BB962C8B-B14F-4D97-AF65-F5344CB8AC3E}">
        <p14:creationId xmlns:p14="http://schemas.microsoft.com/office/powerpoint/2010/main" val="1275823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64446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649" r:id="rId12"/>
    <p:sldLayoutId id="2147483650" r:id="rId13"/>
  </p:sldLayoutIdLst>
  <p:timing>
    <p:tnLst>
      <p:par>
        <p:cTn xmlns:p14="http://schemas.microsoft.com/office/powerpoint/2010/main" id="1" dur="indefinite" restart="never" nodeType="tmRoot"/>
      </p:par>
    </p:tnLst>
  </p:timing>
  <p:txStyles>
    <p:titleStyle>
      <a:lvl1pPr algn="ctr" defTabSz="457148" rtl="0" eaLnBrk="1" latinLnBrk="0" hangingPunct="1">
        <a:spcBef>
          <a:spcPct val="0"/>
        </a:spcBef>
        <a:buNone/>
        <a:defRPr sz="4300" kern="1200">
          <a:solidFill>
            <a:schemeClr val="tx1"/>
          </a:solidFill>
          <a:latin typeface="+mj-lt"/>
          <a:ea typeface="+mj-ea"/>
          <a:cs typeface="+mj-cs"/>
        </a:defRPr>
      </a:lvl1pPr>
    </p:titleStyle>
    <p:bodyStyle>
      <a:lvl1pPr marL="342861" indent="-342861" algn="l" defTabSz="457148" rtl="0" eaLnBrk="1" latinLnBrk="0" hangingPunct="1">
        <a:spcBef>
          <a:spcPct val="20000"/>
        </a:spcBef>
        <a:buFont typeface="Arial"/>
        <a:buChar char="•"/>
        <a:defRPr sz="3200" kern="1200">
          <a:solidFill>
            <a:schemeClr val="tx1"/>
          </a:solidFill>
          <a:latin typeface="+mn-lt"/>
          <a:ea typeface="+mn-ea"/>
          <a:cs typeface="+mn-cs"/>
        </a:defRPr>
      </a:lvl1pPr>
      <a:lvl2pPr marL="742866" indent="-285717" algn="l" defTabSz="457148" rtl="0" eaLnBrk="1" latinLnBrk="0" hangingPunct="1">
        <a:spcBef>
          <a:spcPct val="20000"/>
        </a:spcBef>
        <a:buFont typeface="Arial"/>
        <a:buChar char="–"/>
        <a:defRPr sz="2800" kern="1200">
          <a:solidFill>
            <a:schemeClr val="tx1"/>
          </a:solidFill>
          <a:latin typeface="+mn-lt"/>
          <a:ea typeface="+mn-ea"/>
          <a:cs typeface="+mn-cs"/>
        </a:defRPr>
      </a:lvl2pPr>
      <a:lvl3pPr marL="1142870" indent="-228574" algn="l" defTabSz="457148" rtl="0" eaLnBrk="1" latinLnBrk="0" hangingPunct="1">
        <a:spcBef>
          <a:spcPct val="20000"/>
        </a:spcBef>
        <a:buFont typeface="Arial"/>
        <a:buChar char="•"/>
        <a:defRPr sz="2300" kern="1200">
          <a:solidFill>
            <a:schemeClr val="tx1"/>
          </a:solidFill>
          <a:latin typeface="+mn-lt"/>
          <a:ea typeface="+mn-ea"/>
          <a:cs typeface="+mn-cs"/>
        </a:defRPr>
      </a:lvl3pPr>
      <a:lvl4pPr marL="1600017" indent="-228574" algn="l" defTabSz="457148" rtl="0" eaLnBrk="1" latinLnBrk="0" hangingPunct="1">
        <a:spcBef>
          <a:spcPct val="20000"/>
        </a:spcBef>
        <a:buFont typeface="Arial"/>
        <a:buChar char="–"/>
        <a:defRPr sz="2000" kern="1200">
          <a:solidFill>
            <a:schemeClr val="tx1"/>
          </a:solidFill>
          <a:latin typeface="+mn-lt"/>
          <a:ea typeface="+mn-ea"/>
          <a:cs typeface="+mn-cs"/>
        </a:defRPr>
      </a:lvl4pPr>
      <a:lvl5pPr marL="2057166" indent="-228574" algn="l" defTabSz="457148" rtl="0" eaLnBrk="1" latinLnBrk="0" hangingPunct="1">
        <a:spcBef>
          <a:spcPct val="20000"/>
        </a:spcBef>
        <a:buFont typeface="Arial"/>
        <a:buChar char="»"/>
        <a:defRPr sz="2000" kern="1200">
          <a:solidFill>
            <a:schemeClr val="tx1"/>
          </a:solidFill>
          <a:latin typeface="+mn-lt"/>
          <a:ea typeface="+mn-ea"/>
          <a:cs typeface="+mn-cs"/>
        </a:defRPr>
      </a:lvl5pPr>
      <a:lvl6pPr marL="2514314" indent="-228574" algn="l" defTabSz="457148" rtl="0" eaLnBrk="1" latinLnBrk="0" hangingPunct="1">
        <a:spcBef>
          <a:spcPct val="20000"/>
        </a:spcBef>
        <a:buFont typeface="Arial"/>
        <a:buChar char="•"/>
        <a:defRPr sz="2000" kern="1200">
          <a:solidFill>
            <a:schemeClr val="tx1"/>
          </a:solidFill>
          <a:latin typeface="+mn-lt"/>
          <a:ea typeface="+mn-ea"/>
          <a:cs typeface="+mn-cs"/>
        </a:defRPr>
      </a:lvl6pPr>
      <a:lvl7pPr marL="2971462" indent="-228574" algn="l" defTabSz="457148" rtl="0" eaLnBrk="1" latinLnBrk="0" hangingPunct="1">
        <a:spcBef>
          <a:spcPct val="20000"/>
        </a:spcBef>
        <a:buFont typeface="Arial"/>
        <a:buChar char="•"/>
        <a:defRPr sz="2000" kern="1200">
          <a:solidFill>
            <a:schemeClr val="tx1"/>
          </a:solidFill>
          <a:latin typeface="+mn-lt"/>
          <a:ea typeface="+mn-ea"/>
          <a:cs typeface="+mn-cs"/>
        </a:defRPr>
      </a:lvl7pPr>
      <a:lvl8pPr marL="3428610" indent="-228574" algn="l" defTabSz="457148" rtl="0" eaLnBrk="1" latinLnBrk="0" hangingPunct="1">
        <a:spcBef>
          <a:spcPct val="20000"/>
        </a:spcBef>
        <a:buFont typeface="Arial"/>
        <a:buChar char="•"/>
        <a:defRPr sz="2000" kern="1200">
          <a:solidFill>
            <a:schemeClr val="tx1"/>
          </a:solidFill>
          <a:latin typeface="+mn-lt"/>
          <a:ea typeface="+mn-ea"/>
          <a:cs typeface="+mn-cs"/>
        </a:defRPr>
      </a:lvl8pPr>
      <a:lvl9pPr marL="3885758" indent="-228574" algn="l" defTabSz="45714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5"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9.jpg"/><Relationship Id="rId1" Type="http://schemas.openxmlformats.org/officeDocument/2006/relationships/slideLayout" Target="../slideLayouts/slideLayout3.xml"/><Relationship Id="rId2" Type="http://schemas.openxmlformats.org/officeDocument/2006/relationships/hyperlink" Target="http://www.cimne.com/spacehome/2/1115"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hyperlink" Target="http://www.cimne.com/vpage/2/1115/Internationa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3.xml"/><Relationship Id="rId2" Type="http://schemas.openxmlformats.org/officeDocument/2006/relationships/hyperlink" Target="http://www.cimne.com/vpage/2/1115/Spain"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www.iacm.info/" TargetMode="External"/><Relationship Id="rId12"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hyperlink" Target="http://www.cimne.com/vpage/2/0/Alliances/Scientific-Societies" TargetMode="External"/><Relationship Id="rId3" Type="http://schemas.openxmlformats.org/officeDocument/2006/relationships/hyperlink" Target="http://www.cimne.com/semni" TargetMode="External"/><Relationship Id="rId4" Type="http://schemas.openxmlformats.org/officeDocument/2006/relationships/image" Target="../media/image29.jpeg"/><Relationship Id="rId5" Type="http://schemas.openxmlformats.org/officeDocument/2006/relationships/hyperlink" Target="http://aulas.cimne.com/aiac" TargetMode="External"/><Relationship Id="rId6" Type="http://schemas.openxmlformats.org/officeDocument/2006/relationships/image" Target="../media/image30.png"/><Relationship Id="rId7" Type="http://schemas.openxmlformats.org/officeDocument/2006/relationships/hyperlink" Target="http://www.ercoftac.org/" TargetMode="External"/><Relationship Id="rId8" Type="http://schemas.openxmlformats.org/officeDocument/2006/relationships/image" Target="../media/image31.jpeg"/><Relationship Id="rId9" Type="http://schemas.openxmlformats.org/officeDocument/2006/relationships/hyperlink" Target="http://eccomas.org/" TargetMode="External"/><Relationship Id="rId10"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jpeg"/><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hyperlink" Target="http://www.cimne.com/vpage/2/0/Research/Research-lines-areas-group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imne.com/vpage/2/0/Research/Ongoing-RTD-Projects" TargetMode="External"/><Relationship Id="rId4" Type="http://schemas.openxmlformats.org/officeDocument/2006/relationships/image" Target="../media/image4.png"/><Relationship Id="rId5" Type="http://schemas.openxmlformats.org/officeDocument/2006/relationships/hyperlink" Target="http://www.cimne.com/vpage/2/0/Research/Past-RTD-Projects" TargetMode="External"/><Relationship Id="rId6" Type="http://schemas.openxmlformats.org/officeDocument/2006/relationships/image" Target="../media/image37.jpeg"/><Relationship Id="rId7"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hyperlink" Target="http://www.cimne.com/vpage/2/0/About/Cimne-in-numbe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9.jpeg"/><Relationship Id="rId1" Type="http://schemas.openxmlformats.org/officeDocument/2006/relationships/slideLayout" Target="../slideLayouts/slideLayout3.xml"/><Relationship Id="rId2" Type="http://schemas.openxmlformats.org/officeDocument/2006/relationships/hyperlink" Target="http://www.cimne.com/vpage/2/0/Research/Ongoing-RTD-Project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cimne.com/vpage/2/0/Publications/Books" TargetMode="External"/><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www.cimne.com/vpage/2/0/Technology/Spin-off-Companies" TargetMode="External"/><Relationship Id="rId4" Type="http://schemas.openxmlformats.org/officeDocument/2006/relationships/image" Target="../media/image4.png"/><Relationship Id="rId5" Type="http://schemas.openxmlformats.org/officeDocument/2006/relationships/hyperlink" Target="http://www.cimnetecnologia.com/" TargetMode="External"/><Relationship Id="rId6" Type="http://schemas.openxmlformats.org/officeDocument/2006/relationships/hyperlink" Target="http://www.cimne.com/vpage/2/0/Technology/Spin-off-companies" TargetMode="External"/><Relationship Id="rId7" Type="http://schemas.openxmlformats.org/officeDocument/2006/relationships/hyperlink" Target="http://www.cimne.com/vpage/2/0/Technology/products" TargetMode="External"/><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4.xml.rels><?xml version="1.0" encoding="UTF-8" standalone="yes"?>
<Relationships xmlns="http://schemas.openxmlformats.org/package/2006/relationships"><Relationship Id="rId9" Type="http://schemas.openxmlformats.org/officeDocument/2006/relationships/hyperlink" Target="http://www.bcnhealthapp.com/" TargetMode="External"/><Relationship Id="rId20" Type="http://schemas.openxmlformats.org/officeDocument/2006/relationships/image" Target="../media/image53.jpeg"/><Relationship Id="rId21" Type="http://schemas.openxmlformats.org/officeDocument/2006/relationships/hyperlink" Target="http://stampack.com/quantech/" TargetMode="External"/><Relationship Id="rId22" Type="http://schemas.openxmlformats.org/officeDocument/2006/relationships/image" Target="../media/image54.jpeg"/><Relationship Id="rId23" Type="http://schemas.openxmlformats.org/officeDocument/2006/relationships/image" Target="../media/image55.png"/><Relationship Id="rId24" Type="http://schemas.openxmlformats.org/officeDocument/2006/relationships/image" Target="../media/image56.jpeg"/><Relationship Id="rId25" Type="http://schemas.openxmlformats.org/officeDocument/2006/relationships/hyperlink" Target="http://www.structuralia.com/es/" TargetMode="External"/><Relationship Id="rId26" Type="http://schemas.openxmlformats.org/officeDocument/2006/relationships/image" Target="../media/image57.png"/><Relationship Id="rId27" Type="http://schemas.openxmlformats.org/officeDocument/2006/relationships/hyperlink" Target="http://www.beaching.com/" TargetMode="External"/><Relationship Id="rId28" Type="http://schemas.openxmlformats.org/officeDocument/2006/relationships/image" Target="../media/image58.jpeg"/><Relationship Id="rId29" Type="http://schemas.openxmlformats.org/officeDocument/2006/relationships/image" Target="../media/image59.png"/><Relationship Id="rId30" Type="http://schemas.openxmlformats.org/officeDocument/2006/relationships/image" Target="../media/image60.png"/><Relationship Id="rId31" Type="http://schemas.openxmlformats.org/officeDocument/2006/relationships/image" Target="../media/image61.jpeg"/><Relationship Id="rId32" Type="http://schemas.openxmlformats.org/officeDocument/2006/relationships/image" Target="../media/image62.jpeg"/><Relationship Id="rId10" Type="http://schemas.openxmlformats.org/officeDocument/2006/relationships/image" Target="../media/image48.jpeg"/><Relationship Id="rId11" Type="http://schemas.openxmlformats.org/officeDocument/2006/relationships/hyperlink" Target="http://www.inergybcn.com/" TargetMode="External"/><Relationship Id="rId12" Type="http://schemas.openxmlformats.org/officeDocument/2006/relationships/image" Target="../media/image49.jpeg"/><Relationship Id="rId13" Type="http://schemas.openxmlformats.org/officeDocument/2006/relationships/hyperlink" Target="http://www.inlocrobotics.com/" TargetMode="External"/><Relationship Id="rId14" Type="http://schemas.openxmlformats.org/officeDocument/2006/relationships/image" Target="../media/image50.jpeg"/><Relationship Id="rId15" Type="http://schemas.openxmlformats.org/officeDocument/2006/relationships/hyperlink" Target="http://www.lhings.com/" TargetMode="External"/><Relationship Id="rId16" Type="http://schemas.openxmlformats.org/officeDocument/2006/relationships/image" Target="../media/image51.jpeg"/><Relationship Id="rId17" Type="http://schemas.openxmlformats.org/officeDocument/2006/relationships/hyperlink" Target="http://www.portablemultimediasolutions.com/" TargetMode="External"/><Relationship Id="rId18" Type="http://schemas.openxmlformats.org/officeDocument/2006/relationships/image" Target="../media/image52.jpeg"/><Relationship Id="rId19" Type="http://schemas.openxmlformats.org/officeDocument/2006/relationships/hyperlink" Target="http://www.ps-technologies.com/" TargetMode="External"/><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http://www.compassis.com" TargetMode="External"/><Relationship Id="rId4" Type="http://schemas.openxmlformats.org/officeDocument/2006/relationships/image" Target="../media/image45.png"/><Relationship Id="rId5" Type="http://schemas.openxmlformats.org/officeDocument/2006/relationships/hyperlink" Target="http://www.buildair.com/" TargetMode="External"/><Relationship Id="rId6" Type="http://schemas.openxmlformats.org/officeDocument/2006/relationships/image" Target="../media/image46.png"/><Relationship Id="rId7" Type="http://schemas.openxmlformats.org/officeDocument/2006/relationships/hyperlink" Target="http://www.citechsa.com/" TargetMode="External"/><Relationship Id="rId8"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http://congress.cimne.com" TargetMode="External"/><Relationship Id="rId4"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63.jpeg"/></Relationships>
</file>

<file path=ppt/slides/_rels/slide26.xml.rels><?xml version="1.0" encoding="UTF-8" standalone="yes"?>
<Relationships xmlns="http://schemas.openxmlformats.org/package/2006/relationships"><Relationship Id="rId9" Type="http://schemas.openxmlformats.org/officeDocument/2006/relationships/hyperlink" Target="http://congress.cimne.com/simposiotaludes2017/frontal/default.asp" TargetMode="External"/><Relationship Id="rId20" Type="http://schemas.openxmlformats.org/officeDocument/2006/relationships/image" Target="../media/image68.png"/><Relationship Id="rId21" Type="http://schemas.openxmlformats.org/officeDocument/2006/relationships/hyperlink" Target="http://congress.cimne.com/jtc1/frontal/default.asp" TargetMode="External"/><Relationship Id="rId22" Type="http://schemas.openxmlformats.org/officeDocument/2006/relationships/image" Target="../media/image69.png"/><Relationship Id="rId23" Type="http://schemas.openxmlformats.org/officeDocument/2006/relationships/hyperlink" Target="http://www.eccm-ecfd2018.org" TargetMode="External"/><Relationship Id="rId24" Type="http://schemas.openxmlformats.org/officeDocument/2006/relationships/image" Target="../media/image70.jpeg"/><Relationship Id="rId10" Type="http://schemas.openxmlformats.org/officeDocument/2006/relationships/image" Target="../media/image64.jpeg"/><Relationship Id="rId11" Type="http://schemas.openxmlformats.org/officeDocument/2006/relationships/hyperlink" Target="http://congress.cimne.com/cmn2017/default.asp" TargetMode="External"/><Relationship Id="rId12" Type="http://schemas.openxmlformats.org/officeDocument/2006/relationships/image" Target="../media/image65.jpg"/><Relationship Id="rId13" Type="http://schemas.openxmlformats.org/officeDocument/2006/relationships/hyperlink" Target="http://congress.cimne.com/FEF2017/frontal/default.asp" TargetMode="External"/><Relationship Id="rId14" Type="http://schemas.openxmlformats.org/officeDocument/2006/relationships/image" Target="../media/image66.jpg"/><Relationship Id="rId15" Type="http://schemas.openxmlformats.org/officeDocument/2006/relationships/hyperlink" Target="http://congress.cimne.com/CM3-2017/frontal/default.asp" TargetMode="External"/><Relationship Id="rId16" Type="http://schemas.openxmlformats.org/officeDocument/2006/relationships/hyperlink" Target="http://congress.cimne.com/smart2017/frontal/default.asp" TargetMode="External"/><Relationship Id="rId17" Type="http://schemas.openxmlformats.org/officeDocument/2006/relationships/hyperlink" Target="http://congress.cimne.com/admos2017/frontal/default.asp" TargetMode="External"/><Relationship Id="rId18" Type="http://schemas.openxmlformats.org/officeDocument/2006/relationships/image" Target="../media/image67.png"/><Relationship Id="rId19" Type="http://schemas.openxmlformats.org/officeDocument/2006/relationships/hyperlink" Target="http://congress.cimne.com/rocex2017/frontal/default.asp" TargetMode="External"/><Relationship Id="rId1" Type="http://schemas.openxmlformats.org/officeDocument/2006/relationships/slideLayout" Target="../slideLayouts/slideLayout3.xml"/><Relationship Id="rId2" Type="http://schemas.openxmlformats.org/officeDocument/2006/relationships/hyperlink" Target="http://congress.cimne.com/marine2017/frontal/default.asp" TargetMode="External"/><Relationship Id="rId3" Type="http://schemas.openxmlformats.org/officeDocument/2006/relationships/hyperlink" Target="http://congress.cimne.com/coupled2017/frontal/default.asp" TargetMode="External"/><Relationship Id="rId4" Type="http://schemas.openxmlformats.org/officeDocument/2006/relationships/hyperlink" Target="http://congress.cimne.com/complas2017/frontal/default.asp" TargetMode="External"/><Relationship Id="rId5" Type="http://schemas.openxmlformats.org/officeDocument/2006/relationships/hyperlink" Target="http://congress.cimne.com/particles2017/frontal/default.asp" TargetMode="External"/><Relationship Id="rId6" Type="http://schemas.openxmlformats.org/officeDocument/2006/relationships/hyperlink" Target="http://congress.cimne.com/iga2017/frontal/default.asp" TargetMode="External"/><Relationship Id="rId7" Type="http://schemas.openxmlformats.org/officeDocument/2006/relationships/hyperlink" Target="http://congress.cimne.com/membranes2017/frontal/default.asp" TargetMode="External"/><Relationship Id="rId8"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hyperlink" Target="http://www.cimne.com/vpage/2/0/Archive/Events" TargetMode="External"/><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cimne.com/vpage/2/0/Training/Post-Graduate" TargetMode="External"/><Relationship Id="rId5" Type="http://schemas.openxmlformats.org/officeDocument/2006/relationships/hyperlink" Target="http://www.cimne.com/spacehome/2/43" TargetMode="External"/><Relationship Id="rId6" Type="http://schemas.openxmlformats.org/officeDocument/2006/relationships/image" Target="../media/image75.jpeg"/><Relationship Id="rId7" Type="http://schemas.openxmlformats.org/officeDocument/2006/relationships/hyperlink" Target="http://www.cimne.com/spacehome/2/31" TargetMode="External"/><Relationship Id="rId8" Type="http://schemas.openxmlformats.org/officeDocument/2006/relationships/image" Target="../media/image76.png"/><Relationship Id="rId9" Type="http://schemas.openxmlformats.org/officeDocument/2006/relationships/image" Target="../media/image77.jpeg"/><Relationship Id="rId10" Type="http://schemas.openxmlformats.org/officeDocument/2006/relationships/hyperlink" Target="http://www.cimne.com/emjd-seed/" TargetMode="External"/><Relationship Id="rId11" Type="http://schemas.openxmlformats.org/officeDocument/2006/relationships/image" Target="../media/image78.jpeg"/><Relationship Id="rId1" Type="http://schemas.openxmlformats.org/officeDocument/2006/relationships/slideLayout" Target="../slideLayouts/slideLayout3.xml"/><Relationship Id="rId2" Type="http://schemas.openxmlformats.org/officeDocument/2006/relationships/image" Target="../media/image74.jpeg"/></Relationships>
</file>

<file path=ppt/slides/_rels/slide29.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cimne.com/vpage/2/0/About/Mission-and-history" TargetMode="External"/><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hyperlink" Target="http://www.cimne.com/cicle-ideas" TargetMode="External"/><Relationship Id="rId5"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hyperlink" Target="http://www.cimne.com/vpage/2/0/About/Governing-Structur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3.xml"/><Relationship Id="rId2" Type="http://schemas.openxmlformats.org/officeDocument/2006/relationships/hyperlink" Target="http://www.cimne.com/vpage/2/0/People/Organization-Char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cimne.com/vpage/2/0/Research/Research-rankings" TargetMode="External"/><Relationship Id="rId4" Type="http://schemas.openxmlformats.org/officeDocument/2006/relationships/image" Target="../media/image4.png"/><Relationship Id="rId5" Type="http://schemas.openxmlformats.org/officeDocument/2006/relationships/hyperlink" Target="http://www.cimne.com/research-rankings" TargetMode="External"/><Relationship Id="rId6" Type="http://schemas.openxmlformats.org/officeDocument/2006/relationships/image" Target="../media/image14.jpeg"/><Relationship Id="rId7" Type="http://schemas.openxmlformats.org/officeDocument/2006/relationships/hyperlink" Target="http://research.webometrics.info/en/Europe/Spain" TargetMode="External"/><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research.webometrics.info/en/Europe/Spain" TargetMode="External"/><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hyperlink" Target="http://www.cimne.com/vpage/2/0/About/Cimne-in-numb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oster-30.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15795" y="265473"/>
            <a:ext cx="9120371" cy="6279399"/>
          </a:xfrm>
          <a:prstGeom prst="rect">
            <a:avLst/>
          </a:prstGeom>
        </p:spPr>
      </p:pic>
    </p:spTree>
    <p:extLst>
      <p:ext uri="{BB962C8B-B14F-4D97-AF65-F5344CB8AC3E}">
        <p14:creationId xmlns:p14="http://schemas.microsoft.com/office/powerpoint/2010/main" val="32802376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new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6851" y="176791"/>
            <a:ext cx="4697639" cy="6433945"/>
          </a:xfrm>
          <a:prstGeom prst="rect">
            <a:avLst/>
          </a:prstGeom>
        </p:spPr>
      </p:pic>
      <p:cxnSp>
        <p:nvCxnSpPr>
          <p:cNvPr id="3" name="Conector recto de flecha 2"/>
          <p:cNvCxnSpPr/>
          <p:nvPr/>
        </p:nvCxnSpPr>
        <p:spPr>
          <a:xfrm flipH="1" flipV="1">
            <a:off x="4889298" y="271211"/>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4" name="Elipse 3"/>
          <p:cNvSpPr/>
          <p:nvPr/>
        </p:nvSpPr>
        <p:spPr>
          <a:xfrm>
            <a:off x="7804909" y="527743"/>
            <a:ext cx="1698697" cy="1698969"/>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5" name="CuadroTexto 4"/>
          <p:cNvSpPr txBox="1"/>
          <p:nvPr/>
        </p:nvSpPr>
        <p:spPr>
          <a:xfrm>
            <a:off x="7753607" y="913022"/>
            <a:ext cx="1805845" cy="1154152"/>
          </a:xfrm>
          <a:prstGeom prst="rect">
            <a:avLst/>
          </a:prstGeom>
          <a:noFill/>
        </p:spPr>
        <p:txBody>
          <a:bodyPr wrap="square" lIns="91429" tIns="45715" rIns="91429" bIns="45715" rtlCol="0">
            <a:spAutoFit/>
          </a:bodyPr>
          <a:lstStyle/>
          <a:p>
            <a:pPr lvl="0" algn="ctr"/>
            <a:r>
              <a:rPr lang="es-ES_tradnl" dirty="0" smtClean="0"/>
              <a:t>CIMNE</a:t>
            </a:r>
          </a:p>
          <a:p>
            <a:pPr lvl="0" algn="ctr"/>
            <a:r>
              <a:rPr lang="es-ES_tradnl" dirty="0" smtClean="0"/>
              <a:t>WEBSITE</a:t>
            </a:r>
            <a:endParaRPr lang="es-ES_tradnl" dirty="0"/>
          </a:p>
          <a:p>
            <a:endParaRPr lang="es-ES" dirty="0"/>
          </a:p>
        </p:txBody>
      </p:sp>
      <p:sp>
        <p:nvSpPr>
          <p:cNvPr id="6" name="CuadroTexto 5"/>
          <p:cNvSpPr txBox="1"/>
          <p:nvPr/>
        </p:nvSpPr>
        <p:spPr>
          <a:xfrm>
            <a:off x="5240140" y="61335"/>
            <a:ext cx="2365301" cy="738654"/>
          </a:xfrm>
          <a:prstGeom prst="rect">
            <a:avLst/>
          </a:prstGeom>
          <a:noFill/>
        </p:spPr>
        <p:txBody>
          <a:bodyPr wrap="square" lIns="91429" tIns="45715" rIns="91429" bIns="45715" rtlCol="0">
            <a:spAutoFit/>
          </a:bodyPr>
          <a:lstStyle/>
          <a:p>
            <a:r>
              <a:rPr lang="es-ES" sz="1400" b="1" dirty="0" err="1">
                <a:solidFill>
                  <a:srgbClr val="4BACC6"/>
                </a:solidFill>
              </a:rPr>
              <a:t>Nav</a:t>
            </a:r>
            <a:r>
              <a:rPr lang="es-ES" sz="1400" b="1" dirty="0">
                <a:solidFill>
                  <a:srgbClr val="4BACC6"/>
                </a:solidFill>
              </a:rPr>
              <a:t> bar </a:t>
            </a:r>
            <a:r>
              <a:rPr lang="es-ES" sz="1400" dirty="0" err="1">
                <a:solidFill>
                  <a:schemeClr val="tx1">
                    <a:lumMod val="65000"/>
                    <a:lumOff val="35000"/>
                  </a:schemeClr>
                </a:solidFill>
              </a:rPr>
              <a:t>with</a:t>
            </a:r>
            <a:r>
              <a:rPr lang="es-ES" sz="1400" dirty="0">
                <a:solidFill>
                  <a:schemeClr val="tx1">
                    <a:lumMod val="65000"/>
                    <a:lumOff val="35000"/>
                  </a:schemeClr>
                </a:solidFill>
              </a:rPr>
              <a:t> </a:t>
            </a:r>
            <a:r>
              <a:rPr lang="es-ES" sz="1400" dirty="0" err="1">
                <a:solidFill>
                  <a:schemeClr val="tx1">
                    <a:lumMod val="65000"/>
                    <a:lumOff val="35000"/>
                  </a:schemeClr>
                </a:solidFill>
              </a:rPr>
              <a:t>quick</a:t>
            </a:r>
            <a:r>
              <a:rPr lang="es-ES" sz="1400" dirty="0">
                <a:solidFill>
                  <a:schemeClr val="tx1">
                    <a:lumMod val="65000"/>
                    <a:lumOff val="35000"/>
                  </a:schemeClr>
                </a:solidFill>
              </a:rPr>
              <a:t> links </a:t>
            </a:r>
            <a:r>
              <a:rPr lang="es-ES" sz="1400" dirty="0" err="1">
                <a:solidFill>
                  <a:schemeClr val="tx1">
                    <a:lumMod val="65000"/>
                    <a:lumOff val="35000"/>
                  </a:schemeClr>
                </a:solidFill>
              </a:rPr>
              <a:t>to</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a:t>
            </a:r>
            <a:r>
              <a:rPr lang="es-ES" sz="1400" dirty="0" err="1">
                <a:solidFill>
                  <a:schemeClr val="tx1">
                    <a:lumMod val="65000"/>
                    <a:lumOff val="35000"/>
                  </a:schemeClr>
                </a:solidFill>
              </a:rPr>
              <a:t>main</a:t>
            </a:r>
            <a:r>
              <a:rPr lang="es-ES" sz="1400" dirty="0">
                <a:solidFill>
                  <a:schemeClr val="tx1">
                    <a:lumMod val="65000"/>
                    <a:lumOff val="35000"/>
                  </a:schemeClr>
                </a:solidFill>
              </a:rPr>
              <a:t> </a:t>
            </a:r>
            <a:r>
              <a:rPr lang="es-ES" sz="1400" b="1" dirty="0" err="1">
                <a:solidFill>
                  <a:srgbClr val="4BACC6"/>
                </a:solidFill>
              </a:rPr>
              <a:t>microsites</a:t>
            </a:r>
            <a:r>
              <a:rPr lang="es-ES" sz="1400" dirty="0">
                <a:solidFill>
                  <a:schemeClr val="tx1">
                    <a:lumMod val="65000"/>
                    <a:lumOff val="35000"/>
                  </a:schemeClr>
                </a:solidFill>
              </a:rPr>
              <a:t> of CIMNE.</a:t>
            </a:r>
          </a:p>
        </p:txBody>
      </p:sp>
      <p:sp>
        <p:nvSpPr>
          <p:cNvPr id="7" name="CuadroTexto 6"/>
          <p:cNvSpPr txBox="1"/>
          <p:nvPr/>
        </p:nvSpPr>
        <p:spPr>
          <a:xfrm>
            <a:off x="5240137" y="800627"/>
            <a:ext cx="2365302" cy="1169541"/>
          </a:xfrm>
          <a:prstGeom prst="rect">
            <a:avLst/>
          </a:prstGeom>
          <a:noFill/>
        </p:spPr>
        <p:txBody>
          <a:bodyPr wrap="square" lIns="91429" tIns="45715" rIns="91429" bIns="45715" rtlCol="0">
            <a:spAutoFit/>
          </a:bodyPr>
          <a:lstStyle/>
          <a:p>
            <a:r>
              <a:rPr lang="es-ES" sz="1400" b="1" dirty="0" err="1">
                <a:solidFill>
                  <a:schemeClr val="accent5"/>
                </a:solidFill>
              </a:rPr>
              <a:t>Dropdown</a:t>
            </a:r>
            <a:r>
              <a:rPr lang="es-ES" sz="1400" b="1" dirty="0">
                <a:solidFill>
                  <a:schemeClr val="accent5"/>
                </a:solidFill>
              </a:rPr>
              <a:t> </a:t>
            </a:r>
            <a:r>
              <a:rPr lang="es-ES" sz="1400" b="1" dirty="0" err="1">
                <a:solidFill>
                  <a:schemeClr val="accent5"/>
                </a:solidFill>
              </a:rPr>
              <a:t>menu</a:t>
            </a:r>
            <a:r>
              <a:rPr lang="es-ES" sz="1400" b="1" dirty="0">
                <a:solidFill>
                  <a:schemeClr val="accent5"/>
                </a:solidFill>
              </a:rPr>
              <a:t> </a:t>
            </a:r>
            <a:r>
              <a:rPr lang="es-ES" sz="1400" dirty="0" err="1">
                <a:solidFill>
                  <a:schemeClr val="tx1">
                    <a:lumMod val="65000"/>
                    <a:lumOff val="35000"/>
                  </a:schemeClr>
                </a:solidFill>
              </a:rPr>
              <a:t>divided</a:t>
            </a:r>
            <a:r>
              <a:rPr lang="es-ES" sz="1400" dirty="0">
                <a:solidFill>
                  <a:schemeClr val="tx1">
                    <a:lumMod val="65000"/>
                    <a:lumOff val="35000"/>
                  </a:schemeClr>
                </a:solidFill>
              </a:rPr>
              <a:t> in ten </a:t>
            </a:r>
            <a:r>
              <a:rPr lang="es-ES" sz="1400" dirty="0" err="1">
                <a:solidFill>
                  <a:schemeClr val="tx1">
                    <a:lumMod val="65000"/>
                    <a:lumOff val="35000"/>
                  </a:schemeClr>
                </a:solidFill>
              </a:rPr>
              <a:t>sections</a:t>
            </a:r>
            <a:r>
              <a:rPr lang="es-ES" sz="1400" dirty="0">
                <a:solidFill>
                  <a:schemeClr val="tx1">
                    <a:lumMod val="65000"/>
                    <a:lumOff val="35000"/>
                  </a:schemeClr>
                </a:solidFill>
              </a:rPr>
              <a:t> </a:t>
            </a:r>
            <a:r>
              <a:rPr lang="es-ES" sz="1400" dirty="0" err="1">
                <a:solidFill>
                  <a:schemeClr val="tx1">
                    <a:lumMod val="65000"/>
                    <a:lumOff val="35000"/>
                  </a:schemeClr>
                </a:solidFill>
              </a:rPr>
              <a:t>to</a:t>
            </a:r>
            <a:r>
              <a:rPr lang="es-ES" sz="1400" dirty="0">
                <a:solidFill>
                  <a:schemeClr val="tx1">
                    <a:lumMod val="65000"/>
                    <a:lumOff val="35000"/>
                  </a:schemeClr>
                </a:solidFill>
              </a:rPr>
              <a:t> compile </a:t>
            </a:r>
            <a:r>
              <a:rPr lang="es-ES" sz="1400" dirty="0" err="1">
                <a:solidFill>
                  <a:schemeClr val="tx1">
                    <a:lumMod val="65000"/>
                    <a:lumOff val="35000"/>
                  </a:schemeClr>
                </a:solidFill>
              </a:rPr>
              <a:t>all</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a:t>
            </a:r>
            <a:r>
              <a:rPr lang="es-ES" sz="1400" dirty="0" err="1">
                <a:solidFill>
                  <a:schemeClr val="tx1">
                    <a:lumMod val="65000"/>
                    <a:lumOff val="35000"/>
                  </a:schemeClr>
                </a:solidFill>
              </a:rPr>
              <a:t>information</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center and </a:t>
            </a:r>
            <a:r>
              <a:rPr lang="es-ES" sz="1400" dirty="0" err="1">
                <a:solidFill>
                  <a:schemeClr val="tx1">
                    <a:lumMod val="65000"/>
                    <a:lumOff val="35000"/>
                  </a:schemeClr>
                </a:solidFill>
              </a:rPr>
              <a:t>its</a:t>
            </a:r>
            <a:r>
              <a:rPr lang="es-ES" sz="1400" dirty="0">
                <a:solidFill>
                  <a:schemeClr val="tx1">
                    <a:lumMod val="65000"/>
                    <a:lumOff val="35000"/>
                  </a:schemeClr>
                </a:solidFill>
              </a:rPr>
              <a:t> </a:t>
            </a:r>
            <a:r>
              <a:rPr lang="es-ES" sz="1400" dirty="0" err="1">
                <a:solidFill>
                  <a:schemeClr val="tx1">
                    <a:lumMod val="65000"/>
                    <a:lumOff val="35000"/>
                  </a:schemeClr>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activity</a:t>
            </a:r>
            <a:r>
              <a:rPr lang="es-ES" sz="1400" dirty="0">
                <a:solidFill>
                  <a:schemeClr val="tx1">
                    <a:lumMod val="65000"/>
                    <a:lumOff val="35000"/>
                  </a:schemeClr>
                </a:solidFill>
              </a:rPr>
              <a:t> </a:t>
            </a:r>
            <a:r>
              <a:rPr lang="es-ES" sz="1400" dirty="0" err="1">
                <a:solidFill>
                  <a:schemeClr val="tx1">
                    <a:lumMod val="65000"/>
                    <a:lumOff val="35000"/>
                  </a:schemeClr>
                </a:solidFill>
              </a:rPr>
              <a:t>worldwide</a:t>
            </a:r>
            <a:r>
              <a:rPr lang="es-ES" sz="1400" dirty="0">
                <a:solidFill>
                  <a:schemeClr val="tx1">
                    <a:lumMod val="65000"/>
                    <a:lumOff val="35000"/>
                  </a:schemeClr>
                </a:solidFill>
              </a:rPr>
              <a:t>. </a:t>
            </a:r>
          </a:p>
        </p:txBody>
      </p:sp>
      <p:cxnSp>
        <p:nvCxnSpPr>
          <p:cNvPr id="8" name="Conector recto de flecha 7"/>
          <p:cNvCxnSpPr/>
          <p:nvPr/>
        </p:nvCxnSpPr>
        <p:spPr>
          <a:xfrm flipH="1" flipV="1">
            <a:off x="4889298" y="976446"/>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9" name="CuadroTexto 8"/>
          <p:cNvSpPr txBox="1"/>
          <p:nvPr/>
        </p:nvSpPr>
        <p:spPr>
          <a:xfrm>
            <a:off x="5460887" y="3025123"/>
            <a:ext cx="4109552" cy="1600428"/>
          </a:xfrm>
          <a:prstGeom prst="rect">
            <a:avLst/>
          </a:prstGeom>
          <a:noFill/>
        </p:spPr>
        <p:txBody>
          <a:bodyPr wrap="square" lIns="91429" tIns="45715" rIns="91429" bIns="45715" rtlCol="0">
            <a:spAutoFit/>
          </a:bodyPr>
          <a:lstStyle/>
          <a:p>
            <a:r>
              <a:rPr lang="es-ES" sz="1400" b="1" dirty="0">
                <a:solidFill>
                  <a:schemeClr val="tx1">
                    <a:lumMod val="65000"/>
                    <a:lumOff val="35000"/>
                  </a:schemeClr>
                </a:solidFill>
              </a:rPr>
              <a:t>Modules </a:t>
            </a:r>
            <a:r>
              <a:rPr lang="es-ES" sz="1400" b="1" dirty="0" err="1">
                <a:solidFill>
                  <a:schemeClr val="tx1">
                    <a:lumMod val="65000"/>
                    <a:lumOff val="35000"/>
                  </a:schemeClr>
                </a:solidFill>
              </a:rPr>
              <a:t>divided</a:t>
            </a:r>
            <a:r>
              <a:rPr lang="es-ES" sz="1400" b="1" dirty="0">
                <a:solidFill>
                  <a:schemeClr val="tx1">
                    <a:lumMod val="65000"/>
                    <a:lumOff val="35000"/>
                  </a:schemeClr>
                </a:solidFill>
              </a:rPr>
              <a:t> </a:t>
            </a:r>
            <a:r>
              <a:rPr lang="es-ES" sz="1400" b="1" dirty="0" err="1">
                <a:solidFill>
                  <a:schemeClr val="tx1">
                    <a:lumMod val="65000"/>
                    <a:lumOff val="35000"/>
                  </a:schemeClr>
                </a:solidFill>
              </a:rPr>
              <a:t>by</a:t>
            </a:r>
            <a:r>
              <a:rPr lang="es-ES" sz="1400" b="1" dirty="0">
                <a:solidFill>
                  <a:schemeClr val="tx1">
                    <a:lumMod val="65000"/>
                    <a:lumOff val="35000"/>
                  </a:schemeClr>
                </a:solidFill>
              </a:rPr>
              <a:t> </a:t>
            </a:r>
            <a:r>
              <a:rPr lang="es-ES" sz="1400" b="1" dirty="0" err="1">
                <a:solidFill>
                  <a:schemeClr val="tx1">
                    <a:lumMod val="65000"/>
                    <a:lumOff val="35000"/>
                  </a:schemeClr>
                </a:solidFill>
              </a:rPr>
              <a:t>content</a:t>
            </a:r>
            <a:r>
              <a:rPr lang="es-ES" sz="1400" b="1" dirty="0">
                <a:solidFill>
                  <a:schemeClr val="tx1">
                    <a:lumMod val="65000"/>
                    <a:lumOff val="35000"/>
                  </a:schemeClr>
                </a:solidFill>
              </a:rPr>
              <a:t>: </a:t>
            </a:r>
            <a:r>
              <a:rPr lang="es-ES" sz="1400" b="1" dirty="0">
                <a:solidFill>
                  <a:srgbClr val="4BACC6"/>
                </a:solidFill>
              </a:rPr>
              <a:t>News</a:t>
            </a:r>
            <a:r>
              <a:rPr lang="es-ES" sz="1400" dirty="0">
                <a:solidFill>
                  <a:schemeClr val="tx1">
                    <a:lumMod val="65000"/>
                    <a:lumOff val="35000"/>
                  </a:schemeClr>
                </a:solidFill>
              </a:rPr>
              <a:t> (</a:t>
            </a:r>
            <a:r>
              <a:rPr lang="es-ES" sz="1400" dirty="0" err="1">
                <a:solidFill>
                  <a:schemeClr val="tx1">
                    <a:lumMod val="65000"/>
                    <a:lumOff val="35000"/>
                  </a:schemeClr>
                </a:solidFill>
              </a:rPr>
              <a:t>last</a:t>
            </a:r>
            <a:r>
              <a:rPr lang="es-ES" sz="1400" dirty="0">
                <a:solidFill>
                  <a:schemeClr val="tx1">
                    <a:lumMod val="65000"/>
                    <a:lumOff val="35000"/>
                  </a:schemeClr>
                </a:solidFill>
              </a:rPr>
              <a:t> </a:t>
            </a:r>
            <a:r>
              <a:rPr lang="es-ES" sz="1400" dirty="0" err="1">
                <a:solidFill>
                  <a:schemeClr val="tx1">
                    <a:lumMod val="65000"/>
                    <a:lumOff val="35000"/>
                  </a:schemeClr>
                </a:solidFill>
              </a:rPr>
              <a:t>information</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a:t>
            </a:r>
            <a:r>
              <a:rPr lang="es-ES" sz="1400" dirty="0" err="1">
                <a:solidFill>
                  <a:schemeClr val="tx1">
                    <a:lumMod val="65000"/>
                    <a:lumOff val="35000"/>
                  </a:schemeClr>
                </a:solidFill>
              </a:rPr>
              <a:t>center’s</a:t>
            </a:r>
            <a:r>
              <a:rPr lang="es-ES" sz="1400" dirty="0">
                <a:solidFill>
                  <a:schemeClr val="tx1">
                    <a:lumMod val="65000"/>
                    <a:lumOff val="35000"/>
                  </a:schemeClr>
                </a:solidFill>
              </a:rPr>
              <a:t> </a:t>
            </a:r>
            <a:r>
              <a:rPr lang="es-ES" sz="1400" dirty="0" err="1">
                <a:solidFill>
                  <a:schemeClr val="tx1">
                    <a:lumMod val="65000"/>
                    <a:lumOff val="35000"/>
                  </a:schemeClr>
                </a:solidFill>
              </a:rPr>
              <a:t>activity</a:t>
            </a:r>
            <a:r>
              <a:rPr lang="es-ES" sz="1400" dirty="0">
                <a:solidFill>
                  <a:schemeClr val="tx1">
                    <a:lumMod val="65000"/>
                    <a:lumOff val="35000"/>
                  </a:schemeClr>
                </a:solidFill>
              </a:rPr>
              <a:t>), </a:t>
            </a:r>
            <a:r>
              <a:rPr lang="es-ES" sz="1400" b="1" dirty="0" err="1">
                <a:solidFill>
                  <a:srgbClr val="4BACC6"/>
                </a:solidFill>
              </a:rPr>
              <a:t>Events</a:t>
            </a:r>
            <a:r>
              <a:rPr lang="es-ES" sz="1400" dirty="0">
                <a:solidFill>
                  <a:schemeClr val="tx1">
                    <a:lumMod val="65000"/>
                    <a:lumOff val="35000"/>
                  </a:schemeClr>
                </a:solidFill>
              </a:rPr>
              <a:t> (</a:t>
            </a:r>
            <a:r>
              <a:rPr lang="es-ES" sz="1400" dirty="0" err="1">
                <a:solidFill>
                  <a:schemeClr val="tx1">
                    <a:lumMod val="65000"/>
                    <a:lumOff val="35000"/>
                  </a:schemeClr>
                </a:solidFill>
              </a:rPr>
              <a:t>programme</a:t>
            </a:r>
            <a:r>
              <a:rPr lang="es-ES" sz="1400" dirty="0">
                <a:solidFill>
                  <a:schemeClr val="tx1">
                    <a:lumMod val="65000"/>
                    <a:lumOff val="35000"/>
                  </a:schemeClr>
                </a:solidFill>
              </a:rPr>
              <a:t> of </a:t>
            </a:r>
            <a:r>
              <a:rPr lang="es-ES" sz="1400" dirty="0" err="1">
                <a:solidFill>
                  <a:schemeClr val="tx1">
                    <a:lumMod val="65000"/>
                    <a:lumOff val="35000"/>
                  </a:schemeClr>
                </a:solidFill>
              </a:rPr>
              <a:t>congresses</a:t>
            </a:r>
            <a:r>
              <a:rPr lang="es-ES" sz="1400" dirty="0">
                <a:solidFill>
                  <a:schemeClr val="tx1">
                    <a:lumMod val="65000"/>
                    <a:lumOff val="35000"/>
                  </a:schemeClr>
                </a:solidFill>
              </a:rPr>
              <a:t> and </a:t>
            </a:r>
            <a:r>
              <a:rPr lang="es-ES" sz="1400" dirty="0" err="1">
                <a:solidFill>
                  <a:schemeClr val="tx1">
                    <a:lumMod val="65000"/>
                    <a:lumOff val="35000"/>
                  </a:schemeClr>
                </a:solidFill>
              </a:rPr>
              <a:t>scientific</a:t>
            </a:r>
            <a:r>
              <a:rPr lang="es-ES" sz="1400" dirty="0">
                <a:solidFill>
                  <a:schemeClr val="tx1">
                    <a:lumMod val="65000"/>
                    <a:lumOff val="35000"/>
                  </a:schemeClr>
                </a:solidFill>
              </a:rPr>
              <a:t> </a:t>
            </a:r>
            <a:r>
              <a:rPr lang="es-ES" sz="1400" dirty="0" err="1">
                <a:solidFill>
                  <a:schemeClr val="tx1">
                    <a:lumMod val="65000"/>
                    <a:lumOff val="35000"/>
                  </a:schemeClr>
                </a:solidFill>
              </a:rPr>
              <a:t>meeting</a:t>
            </a:r>
            <a:r>
              <a:rPr lang="es-ES" sz="1400" dirty="0">
                <a:solidFill>
                  <a:schemeClr val="tx1">
                    <a:lumMod val="65000"/>
                    <a:lumOff val="35000"/>
                  </a:schemeClr>
                </a:solidFill>
              </a:rPr>
              <a:t> </a:t>
            </a:r>
            <a:r>
              <a:rPr lang="es-ES" sz="1400" dirty="0" err="1">
                <a:solidFill>
                  <a:schemeClr val="tx1">
                    <a:lumMod val="65000"/>
                    <a:lumOff val="35000"/>
                  </a:schemeClr>
                </a:solidFill>
              </a:rPr>
              <a:t>organized</a:t>
            </a:r>
            <a:r>
              <a:rPr lang="es-ES" sz="1400" dirty="0">
                <a:solidFill>
                  <a:schemeClr val="tx1">
                    <a:lumMod val="65000"/>
                    <a:lumOff val="35000"/>
                  </a:schemeClr>
                </a:solidFill>
              </a:rPr>
              <a:t> </a:t>
            </a:r>
            <a:r>
              <a:rPr lang="es-ES" sz="1400" dirty="0" err="1">
                <a:solidFill>
                  <a:schemeClr val="tx1">
                    <a:lumMod val="65000"/>
                    <a:lumOff val="35000"/>
                  </a:schemeClr>
                </a:solidFill>
              </a:rPr>
              <a:t>by</a:t>
            </a:r>
            <a:r>
              <a:rPr lang="es-ES" sz="1400" dirty="0">
                <a:solidFill>
                  <a:schemeClr val="tx1">
                    <a:lumMod val="65000"/>
                    <a:lumOff val="35000"/>
                  </a:schemeClr>
                </a:solidFill>
              </a:rPr>
              <a:t> CIMNE </a:t>
            </a:r>
            <a:r>
              <a:rPr lang="es-ES" sz="1400" dirty="0" err="1">
                <a:solidFill>
                  <a:schemeClr val="tx1">
                    <a:lumMod val="65000"/>
                    <a:lumOff val="35000"/>
                  </a:schemeClr>
                </a:solidFill>
              </a:rPr>
              <a:t>or</a:t>
            </a:r>
            <a:r>
              <a:rPr lang="es-ES" sz="1400" dirty="0">
                <a:solidFill>
                  <a:schemeClr val="tx1">
                    <a:lumMod val="65000"/>
                    <a:lumOff val="35000"/>
                  </a:schemeClr>
                </a:solidFill>
              </a:rPr>
              <a:t> </a:t>
            </a:r>
            <a:r>
              <a:rPr lang="es-ES" sz="1400" dirty="0" err="1">
                <a:solidFill>
                  <a:schemeClr val="tx1">
                    <a:lumMod val="65000"/>
                    <a:lumOff val="35000"/>
                  </a:schemeClr>
                </a:solidFill>
              </a:rPr>
              <a:t>those</a:t>
            </a:r>
            <a:r>
              <a:rPr lang="es-ES" sz="1400" dirty="0">
                <a:solidFill>
                  <a:schemeClr val="tx1">
                    <a:lumMod val="65000"/>
                    <a:lumOff val="35000"/>
                  </a:schemeClr>
                </a:solidFill>
              </a:rPr>
              <a:t> </a:t>
            </a:r>
            <a:r>
              <a:rPr lang="es-ES" sz="1400" dirty="0" err="1">
                <a:solidFill>
                  <a:schemeClr val="tx1">
                    <a:lumMod val="65000"/>
                    <a:lumOff val="35000"/>
                  </a:schemeClr>
                </a:solidFill>
              </a:rPr>
              <a:t>where</a:t>
            </a:r>
            <a:r>
              <a:rPr lang="es-ES" sz="1400" dirty="0">
                <a:solidFill>
                  <a:schemeClr val="tx1">
                    <a:lumMod val="65000"/>
                    <a:lumOff val="35000"/>
                  </a:schemeClr>
                </a:solidFill>
              </a:rPr>
              <a:t> </a:t>
            </a:r>
            <a:r>
              <a:rPr lang="es-ES" sz="1400" dirty="0" err="1">
                <a:solidFill>
                  <a:schemeClr val="tx1">
                    <a:lumMod val="65000"/>
                    <a:lumOff val="35000"/>
                  </a:schemeClr>
                </a:solidFill>
              </a:rPr>
              <a:t>it</a:t>
            </a:r>
            <a:r>
              <a:rPr lang="es-ES" sz="1400" dirty="0">
                <a:solidFill>
                  <a:schemeClr val="tx1">
                    <a:lumMod val="65000"/>
                    <a:lumOff val="35000"/>
                  </a:schemeClr>
                </a:solidFill>
              </a:rPr>
              <a:t> </a:t>
            </a:r>
            <a:r>
              <a:rPr lang="es-ES" sz="1400" dirty="0" err="1">
                <a:solidFill>
                  <a:schemeClr val="tx1">
                    <a:lumMod val="65000"/>
                    <a:lumOff val="35000"/>
                  </a:schemeClr>
                </a:solidFill>
              </a:rPr>
              <a:t>participates</a:t>
            </a:r>
            <a:r>
              <a:rPr lang="es-ES" sz="1400" dirty="0">
                <a:solidFill>
                  <a:schemeClr val="tx1">
                    <a:lumMod val="65000"/>
                    <a:lumOff val="35000"/>
                  </a:schemeClr>
                </a:solidFill>
              </a:rPr>
              <a:t>), </a:t>
            </a:r>
            <a:r>
              <a:rPr lang="es-ES" sz="1400" b="1" dirty="0" err="1">
                <a:solidFill>
                  <a:srgbClr val="4BACC6"/>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facts</a:t>
            </a:r>
            <a:r>
              <a:rPr lang="es-ES" sz="1400" dirty="0">
                <a:solidFill>
                  <a:schemeClr val="tx1">
                    <a:lumMod val="65000"/>
                    <a:lumOff val="35000"/>
                  </a:schemeClr>
                </a:solidFill>
              </a:rPr>
              <a:t>, figures, </a:t>
            </a:r>
            <a:r>
              <a:rPr lang="es-ES" sz="1400" dirty="0" err="1">
                <a:solidFill>
                  <a:schemeClr val="tx1">
                    <a:lumMod val="65000"/>
                    <a:lumOff val="35000"/>
                  </a:schemeClr>
                </a:solidFill>
              </a:rPr>
              <a:t>projects</a:t>
            </a:r>
            <a:r>
              <a:rPr lang="es-ES" sz="1400" dirty="0">
                <a:solidFill>
                  <a:schemeClr val="tx1">
                    <a:lumMod val="65000"/>
                    <a:lumOff val="35000"/>
                  </a:schemeClr>
                </a:solidFill>
              </a:rPr>
              <a:t> and </a:t>
            </a:r>
            <a:r>
              <a:rPr lang="es-ES" sz="1400" dirty="0" err="1">
                <a:solidFill>
                  <a:schemeClr val="tx1">
                    <a:lumMod val="65000"/>
                    <a:lumOff val="35000"/>
                  </a:schemeClr>
                </a:solidFill>
              </a:rPr>
              <a:t>research</a:t>
            </a:r>
            <a:r>
              <a:rPr lang="es-ES" sz="1400" dirty="0">
                <a:solidFill>
                  <a:schemeClr val="tx1">
                    <a:lumMod val="65000"/>
                    <a:lumOff val="35000"/>
                  </a:schemeClr>
                </a:solidFill>
              </a:rPr>
              <a:t> </a:t>
            </a:r>
            <a:r>
              <a:rPr lang="es-ES" sz="1400" dirty="0" err="1">
                <a:solidFill>
                  <a:schemeClr val="tx1">
                    <a:lumMod val="65000"/>
                    <a:lumOff val="35000"/>
                  </a:schemeClr>
                </a:solidFill>
              </a:rPr>
              <a:t>structure</a:t>
            </a:r>
            <a:r>
              <a:rPr lang="es-ES" sz="1400" dirty="0">
                <a:solidFill>
                  <a:schemeClr val="tx1">
                    <a:lumMod val="65000"/>
                    <a:lumOff val="35000"/>
                  </a:schemeClr>
                </a:solidFill>
              </a:rPr>
              <a:t> of CIMNE), </a:t>
            </a:r>
            <a:r>
              <a:rPr lang="es-ES" sz="1400" b="1" dirty="0" err="1">
                <a:solidFill>
                  <a:srgbClr val="4BACC6"/>
                </a:solidFill>
              </a:rPr>
              <a:t>Highlights</a:t>
            </a:r>
            <a:r>
              <a:rPr lang="es-ES" sz="1400" dirty="0">
                <a:solidFill>
                  <a:schemeClr val="tx1">
                    <a:lumMod val="65000"/>
                    <a:lumOff val="35000"/>
                  </a:schemeClr>
                </a:solidFill>
              </a:rPr>
              <a:t> (</a:t>
            </a:r>
            <a:r>
              <a:rPr lang="es-ES" sz="1400" dirty="0" err="1">
                <a:solidFill>
                  <a:schemeClr val="tx1">
                    <a:lumMod val="65000"/>
                    <a:lumOff val="35000"/>
                  </a:schemeClr>
                </a:solidFill>
              </a:rPr>
              <a:t>other</a:t>
            </a:r>
            <a:r>
              <a:rPr lang="es-ES" sz="1400" dirty="0">
                <a:solidFill>
                  <a:schemeClr val="tx1">
                    <a:lumMod val="65000"/>
                    <a:lumOff val="35000"/>
                  </a:schemeClr>
                </a:solidFill>
              </a:rPr>
              <a:t> </a:t>
            </a:r>
            <a:r>
              <a:rPr lang="es-ES" sz="1400" dirty="0" err="1">
                <a:solidFill>
                  <a:schemeClr val="tx1">
                    <a:lumMod val="65000"/>
                    <a:lumOff val="35000"/>
                  </a:schemeClr>
                </a:solidFill>
              </a:rPr>
              <a:t>important</a:t>
            </a:r>
            <a:r>
              <a:rPr lang="es-ES" sz="1400" dirty="0">
                <a:solidFill>
                  <a:schemeClr val="tx1">
                    <a:lumMod val="65000"/>
                    <a:lumOff val="35000"/>
                  </a:schemeClr>
                </a:solidFill>
              </a:rPr>
              <a:t> </a:t>
            </a:r>
            <a:r>
              <a:rPr lang="es-ES" sz="1400" dirty="0" err="1">
                <a:solidFill>
                  <a:schemeClr val="tx1">
                    <a:lumMod val="65000"/>
                    <a:lumOff val="35000"/>
                  </a:schemeClr>
                </a:solidFill>
              </a:rPr>
              <a:t>informations</a:t>
            </a:r>
            <a:r>
              <a:rPr lang="es-ES" sz="1400" dirty="0">
                <a:solidFill>
                  <a:schemeClr val="tx1">
                    <a:lumMod val="65000"/>
                    <a:lumOff val="35000"/>
                  </a:schemeClr>
                </a:solidFill>
              </a:rPr>
              <a:t> </a:t>
            </a:r>
            <a:r>
              <a:rPr lang="es-ES" sz="1400" dirty="0" err="1">
                <a:solidFill>
                  <a:schemeClr val="tx1">
                    <a:lumMod val="65000"/>
                    <a:lumOff val="35000"/>
                  </a:schemeClr>
                </a:solidFill>
              </a:rPr>
              <a:t>about</a:t>
            </a:r>
            <a:r>
              <a:rPr lang="es-ES" sz="1400" dirty="0">
                <a:solidFill>
                  <a:schemeClr val="tx1">
                    <a:lumMod val="65000"/>
                    <a:lumOff val="35000"/>
                  </a:schemeClr>
                </a:solidFill>
              </a:rPr>
              <a:t> </a:t>
            </a:r>
            <a:r>
              <a:rPr lang="es-ES" sz="1400" dirty="0" err="1">
                <a:solidFill>
                  <a:schemeClr val="tx1">
                    <a:lumMod val="65000"/>
                    <a:lumOff val="35000"/>
                  </a:schemeClr>
                </a:solidFill>
              </a:rPr>
              <a:t>the</a:t>
            </a:r>
            <a:r>
              <a:rPr lang="es-ES" sz="1400" dirty="0">
                <a:solidFill>
                  <a:schemeClr val="tx1">
                    <a:lumMod val="65000"/>
                    <a:lumOff val="35000"/>
                  </a:schemeClr>
                </a:solidFill>
              </a:rPr>
              <a:t> center).</a:t>
            </a:r>
          </a:p>
        </p:txBody>
      </p:sp>
      <p:sp>
        <p:nvSpPr>
          <p:cNvPr id="10" name="CuadroTexto 9"/>
          <p:cNvSpPr txBox="1"/>
          <p:nvPr/>
        </p:nvSpPr>
        <p:spPr>
          <a:xfrm>
            <a:off x="5240138" y="5641976"/>
            <a:ext cx="3455459" cy="954097"/>
          </a:xfrm>
          <a:prstGeom prst="rect">
            <a:avLst/>
          </a:prstGeom>
          <a:noFill/>
        </p:spPr>
        <p:txBody>
          <a:bodyPr wrap="square" lIns="91429" tIns="45715" rIns="91429" bIns="45715" rtlCol="0">
            <a:spAutoFit/>
          </a:bodyPr>
          <a:lstStyle/>
          <a:p>
            <a:r>
              <a:rPr lang="es-ES" sz="1400" b="1" dirty="0" err="1"/>
              <a:t>Footer</a:t>
            </a:r>
            <a:r>
              <a:rPr lang="es-ES" sz="1400" dirty="0"/>
              <a:t> </a:t>
            </a:r>
            <a:r>
              <a:rPr lang="es-ES" sz="1400" dirty="0" err="1"/>
              <a:t>with</a:t>
            </a:r>
            <a:r>
              <a:rPr lang="es-ES" sz="1400" dirty="0"/>
              <a:t> </a:t>
            </a:r>
            <a:r>
              <a:rPr lang="es-ES" sz="1400" dirty="0" err="1"/>
              <a:t>the</a:t>
            </a:r>
            <a:r>
              <a:rPr lang="es-ES" sz="1400" dirty="0"/>
              <a:t> social </a:t>
            </a:r>
            <a:r>
              <a:rPr lang="es-ES" sz="1400" dirty="0" err="1"/>
              <a:t>networks</a:t>
            </a:r>
            <a:r>
              <a:rPr lang="es-ES" sz="1400" dirty="0"/>
              <a:t>, </a:t>
            </a:r>
            <a:r>
              <a:rPr lang="es-ES" sz="1400" dirty="0" err="1"/>
              <a:t>contractor</a:t>
            </a:r>
            <a:r>
              <a:rPr lang="es-ES" sz="1400" dirty="0"/>
              <a:t> </a:t>
            </a:r>
            <a:r>
              <a:rPr lang="es-ES" sz="1400" dirty="0" err="1"/>
              <a:t>profile</a:t>
            </a:r>
            <a:r>
              <a:rPr lang="es-ES" sz="1400" dirty="0"/>
              <a:t>, logos of </a:t>
            </a:r>
            <a:r>
              <a:rPr lang="es-ES" sz="1400" dirty="0" err="1"/>
              <a:t>the</a:t>
            </a:r>
            <a:r>
              <a:rPr lang="es-ES" sz="1400" dirty="0"/>
              <a:t> </a:t>
            </a:r>
            <a:r>
              <a:rPr lang="es-ES" sz="1400" dirty="0" err="1"/>
              <a:t>consortium</a:t>
            </a:r>
            <a:r>
              <a:rPr lang="es-ES" sz="1400" dirty="0"/>
              <a:t>, </a:t>
            </a:r>
            <a:r>
              <a:rPr lang="es-ES" sz="1400" dirty="0" err="1"/>
              <a:t>contact</a:t>
            </a:r>
            <a:r>
              <a:rPr lang="es-ES" sz="1400" dirty="0"/>
              <a:t> </a:t>
            </a:r>
            <a:r>
              <a:rPr lang="es-ES" sz="1400" dirty="0" err="1"/>
              <a:t>information</a:t>
            </a:r>
            <a:r>
              <a:rPr lang="es-ES" sz="1400" dirty="0"/>
              <a:t> and copyright.</a:t>
            </a:r>
          </a:p>
        </p:txBody>
      </p:sp>
      <p:cxnSp>
        <p:nvCxnSpPr>
          <p:cNvPr id="11" name="Conector recto de flecha 10"/>
          <p:cNvCxnSpPr/>
          <p:nvPr/>
        </p:nvCxnSpPr>
        <p:spPr>
          <a:xfrm flipV="1">
            <a:off x="5342742" y="2021491"/>
            <a:ext cx="1" cy="3348025"/>
          </a:xfrm>
          <a:prstGeom prst="straightConnector1">
            <a:avLst/>
          </a:prstGeom>
          <a:ln>
            <a:solidFill>
              <a:schemeClr val="accent5"/>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12" name="Conector recto de flecha 11"/>
          <p:cNvCxnSpPr/>
          <p:nvPr/>
        </p:nvCxnSpPr>
        <p:spPr>
          <a:xfrm flipH="1" flipV="1">
            <a:off x="4889298" y="5528736"/>
            <a:ext cx="350840" cy="20341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flipV="1">
            <a:off x="510696" y="3784167"/>
            <a:ext cx="191376" cy="315404"/>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4" name="CuadroTexto 13"/>
          <p:cNvSpPr txBox="1"/>
          <p:nvPr/>
        </p:nvSpPr>
        <p:spPr>
          <a:xfrm>
            <a:off x="2" y="4061087"/>
            <a:ext cx="954517" cy="738654"/>
          </a:xfrm>
          <a:prstGeom prst="rect">
            <a:avLst/>
          </a:prstGeom>
          <a:noFill/>
        </p:spPr>
        <p:txBody>
          <a:bodyPr wrap="square" lIns="91429" tIns="45715" rIns="91429" bIns="45715" rtlCol="0">
            <a:spAutoFit/>
          </a:bodyPr>
          <a:lstStyle/>
          <a:p>
            <a:r>
              <a:rPr lang="es-ES" sz="1400" b="1" dirty="0" err="1">
                <a:solidFill>
                  <a:schemeClr val="tx1">
                    <a:lumMod val="65000"/>
                    <a:lumOff val="35000"/>
                  </a:schemeClr>
                </a:solidFill>
              </a:rPr>
              <a:t>Activity</a:t>
            </a:r>
            <a:r>
              <a:rPr lang="es-ES" sz="1400" b="1" dirty="0">
                <a:solidFill>
                  <a:schemeClr val="tx1">
                    <a:lumMod val="65000"/>
                    <a:lumOff val="35000"/>
                  </a:schemeClr>
                </a:solidFill>
              </a:rPr>
              <a:t> </a:t>
            </a:r>
            <a:r>
              <a:rPr lang="es-ES" sz="1400" b="1" dirty="0" err="1">
                <a:solidFill>
                  <a:schemeClr val="tx1">
                    <a:lumMod val="65000"/>
                    <a:lumOff val="35000"/>
                  </a:schemeClr>
                </a:solidFill>
              </a:rPr>
              <a:t>feed</a:t>
            </a:r>
            <a:r>
              <a:rPr lang="es-ES" sz="1400" b="1" dirty="0">
                <a:solidFill>
                  <a:schemeClr val="tx1">
                    <a:lumMod val="65000"/>
                    <a:lumOff val="35000"/>
                  </a:schemeClr>
                </a:solidFill>
              </a:rPr>
              <a:t> of </a:t>
            </a:r>
            <a:r>
              <a:rPr lang="es-ES" sz="1400" b="1" dirty="0" err="1">
                <a:solidFill>
                  <a:srgbClr val="4BACC6"/>
                </a:solidFill>
              </a:rPr>
              <a:t>Twitter</a:t>
            </a:r>
            <a:endParaRPr lang="es-ES" sz="1400" b="1" dirty="0">
              <a:solidFill>
                <a:srgbClr val="4BACC6"/>
              </a:solidFill>
            </a:endParaRPr>
          </a:p>
        </p:txBody>
      </p:sp>
      <p:cxnSp>
        <p:nvCxnSpPr>
          <p:cNvPr id="15" name="Conector recto de flecha 14"/>
          <p:cNvCxnSpPr/>
          <p:nvPr/>
        </p:nvCxnSpPr>
        <p:spPr>
          <a:xfrm flipV="1">
            <a:off x="513774" y="2305835"/>
            <a:ext cx="191376" cy="315404"/>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16" name="CuadroTexto 15"/>
          <p:cNvSpPr txBox="1"/>
          <p:nvPr/>
        </p:nvSpPr>
        <p:spPr>
          <a:xfrm>
            <a:off x="1" y="2531447"/>
            <a:ext cx="1026426" cy="954097"/>
          </a:xfrm>
          <a:prstGeom prst="rect">
            <a:avLst/>
          </a:prstGeom>
          <a:noFill/>
        </p:spPr>
        <p:txBody>
          <a:bodyPr wrap="square" lIns="91429" tIns="45715" rIns="91429" bIns="45715" rtlCol="0">
            <a:spAutoFit/>
          </a:bodyPr>
          <a:lstStyle/>
          <a:p>
            <a:r>
              <a:rPr lang="es-ES" sz="1400" b="1" dirty="0" err="1">
                <a:solidFill>
                  <a:schemeClr val="accent5"/>
                </a:solidFill>
              </a:rPr>
              <a:t>Tool</a:t>
            </a:r>
            <a:endParaRPr lang="es-ES" sz="1400" b="1" dirty="0">
              <a:solidFill>
                <a:schemeClr val="accent5"/>
              </a:solidFill>
            </a:endParaRPr>
          </a:p>
          <a:p>
            <a:r>
              <a:rPr lang="es-ES" sz="1400" b="1" dirty="0">
                <a:solidFill>
                  <a:schemeClr val="accent5"/>
                </a:solidFill>
              </a:rPr>
              <a:t>Bar</a:t>
            </a:r>
            <a:r>
              <a:rPr lang="es-ES" sz="1400" dirty="0">
                <a:solidFill>
                  <a:srgbClr val="595959"/>
                </a:solidFill>
              </a:rPr>
              <a:t> </a:t>
            </a:r>
            <a:r>
              <a:rPr lang="es-ES" sz="1400" b="1" dirty="0">
                <a:solidFill>
                  <a:srgbClr val="595959"/>
                </a:solidFill>
              </a:rPr>
              <a:t>/Quick links</a:t>
            </a:r>
          </a:p>
        </p:txBody>
      </p:sp>
      <p:pic>
        <p:nvPicPr>
          <p:cNvPr id="18" name="Imagen 17"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13289" y="6462244"/>
            <a:ext cx="1459649" cy="302424"/>
          </a:xfrm>
          <a:prstGeom prst="rect">
            <a:avLst/>
          </a:prstGeom>
        </p:spPr>
      </p:pic>
    </p:spTree>
    <p:extLst>
      <p:ext uri="{BB962C8B-B14F-4D97-AF65-F5344CB8AC3E}">
        <p14:creationId xmlns:p14="http://schemas.microsoft.com/office/powerpoint/2010/main" val="27666672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372199"/>
            <a:ext cx="9906000" cy="584765"/>
          </a:xfrm>
          <a:prstGeom prst="rect">
            <a:avLst/>
          </a:prstGeom>
          <a:noFill/>
        </p:spPr>
        <p:txBody>
          <a:bodyPr wrap="square" lIns="91429" tIns="45715" rIns="91429" bIns="45715" rtlCol="0">
            <a:spAutoFit/>
          </a:bodyPr>
          <a:lstStyle/>
          <a:p>
            <a:pPr lvl="0" algn="ctr"/>
            <a:r>
              <a:rPr lang="es-ES_tradnl" sz="3200" b="1" dirty="0">
                <a:solidFill>
                  <a:srgbClr val="FFFFFF"/>
                </a:solidFill>
                <a:hlinkClick r:id="rId2"/>
              </a:rPr>
              <a:t>CIMNE IN THE WORLD</a:t>
            </a:r>
            <a:endParaRPr lang="es-ES" sz="3200" b="1" dirty="0"/>
          </a:p>
        </p:txBody>
      </p:sp>
      <p:pic>
        <p:nvPicPr>
          <p:cNvPr id="5" name="Imagen 4"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7" name="Imagen 6" descr="back-map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3833"/>
            <a:ext cx="9906000" cy="5570657"/>
          </a:xfrm>
          <a:prstGeom prst="rect">
            <a:avLst/>
          </a:prstGeom>
        </p:spPr>
      </p:pic>
    </p:spTree>
    <p:extLst>
      <p:ext uri="{BB962C8B-B14F-4D97-AF65-F5344CB8AC3E}">
        <p14:creationId xmlns:p14="http://schemas.microsoft.com/office/powerpoint/2010/main" val="110397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aula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568" y="-1"/>
            <a:ext cx="9981482" cy="7056464"/>
          </a:xfrm>
          <a:prstGeom prst="rect">
            <a:avLst/>
          </a:prstGeom>
        </p:spPr>
      </p:pic>
    </p:spTree>
    <p:extLst>
      <p:ext uri="{BB962C8B-B14F-4D97-AF65-F5344CB8AC3E}">
        <p14:creationId xmlns:p14="http://schemas.microsoft.com/office/powerpoint/2010/main" val="26014677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err="1">
                <a:hlinkClick r:id="rId2"/>
              </a:rPr>
              <a:t>Cimne</a:t>
            </a:r>
            <a:r>
              <a:rPr lang="es-ES" sz="3200" dirty="0">
                <a:hlinkClick r:id="rId2"/>
              </a:rPr>
              <a:t> International </a:t>
            </a:r>
            <a:r>
              <a:rPr lang="es-ES" sz="3200" dirty="0" err="1">
                <a:hlinkClick r:id="rId2"/>
              </a:rPr>
              <a:t>branches</a:t>
            </a:r>
            <a:endParaRPr lang="es-ES" sz="3200" dirty="0">
              <a:hlinkClick r:id="rId2"/>
            </a:endParaRPr>
          </a:p>
        </p:txBody>
      </p:sp>
      <p:sp>
        <p:nvSpPr>
          <p:cNvPr id="8" name="CuadroTexto 7"/>
          <p:cNvSpPr txBox="1"/>
          <p:nvPr/>
        </p:nvSpPr>
        <p:spPr>
          <a:xfrm>
            <a:off x="585001" y="4515420"/>
            <a:ext cx="1802593"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LATIN AMERICA</a:t>
            </a:r>
            <a:endParaRPr lang="es-ES" sz="1200" b="1" dirty="0">
              <a:solidFill>
                <a:srgbClr val="215968"/>
              </a:solidFill>
            </a:endParaRPr>
          </a:p>
        </p:txBody>
      </p:sp>
      <p:sp>
        <p:nvSpPr>
          <p:cNvPr id="9" name="CuadroTexto 8"/>
          <p:cNvSpPr txBox="1"/>
          <p:nvPr/>
        </p:nvSpPr>
        <p:spPr>
          <a:xfrm>
            <a:off x="2959936" y="4443497"/>
            <a:ext cx="5834946" cy="2290360"/>
          </a:xfrm>
          <a:prstGeom prst="rect">
            <a:avLst/>
          </a:prstGeom>
          <a:noFill/>
        </p:spPr>
        <p:txBody>
          <a:bodyPr wrap="square" lIns="91429" tIns="45715" rIns="91429" bIns="45715" rtlCol="0">
            <a:spAutoFit/>
          </a:bodyPr>
          <a:lstStyle/>
          <a:p>
            <a:pPr algn="just"/>
            <a:r>
              <a:rPr lang="en-US" sz="1400" dirty="0">
                <a:solidFill>
                  <a:srgbClr val="7F7F7F"/>
                </a:solidFill>
              </a:rPr>
              <a:t>The formal establishment of CIMNE in Latin America has been initiated by creating a Foundation to foster the activity of CIMNE in that region.</a:t>
            </a:r>
          </a:p>
          <a:p>
            <a:pPr algn="just"/>
            <a:endParaRPr lang="en-US" sz="1400" dirty="0">
              <a:solidFill>
                <a:srgbClr val="7F7F7F"/>
              </a:solidFill>
            </a:endParaRPr>
          </a:p>
          <a:p>
            <a:pPr algn="just"/>
            <a:r>
              <a:rPr lang="en-US" sz="1400" dirty="0">
                <a:solidFill>
                  <a:srgbClr val="7F7F7F"/>
                </a:solidFill>
              </a:rPr>
              <a:t>CIMNE-Latin American Foundation (FCL) is located in the city of Santa Fe (Argentina), the place where the first CIMNE Classroom in the Latin America was created in cooperation with the University of </a:t>
            </a:r>
            <a:r>
              <a:rPr lang="en-US" sz="1400" dirty="0" err="1">
                <a:solidFill>
                  <a:srgbClr val="7F7F7F"/>
                </a:solidFill>
              </a:rPr>
              <a:t>Litoral</a:t>
            </a:r>
            <a:r>
              <a:rPr lang="en-US" sz="1400" dirty="0" smtClean="0">
                <a:solidFill>
                  <a:srgbClr val="7F7F7F"/>
                </a:solidFill>
              </a:rPr>
              <a:t>.</a:t>
            </a:r>
            <a:endParaRPr lang="en-US" sz="1400" dirty="0">
              <a:solidFill>
                <a:srgbClr val="7F7F7F"/>
              </a:solidFill>
            </a:endParaRPr>
          </a:p>
          <a:p>
            <a:pPr algn="just">
              <a:spcBef>
                <a:spcPts val="500"/>
              </a:spcBef>
            </a:pPr>
            <a:r>
              <a:rPr lang="en-US" sz="1400" b="1" dirty="0">
                <a:solidFill>
                  <a:srgbClr val="4BACC6"/>
                </a:solidFill>
              </a:rPr>
              <a:t>Coordinator: </a:t>
            </a:r>
            <a:r>
              <a:rPr lang="en-US" sz="1400" dirty="0">
                <a:solidFill>
                  <a:srgbClr val="7F7F7F"/>
                </a:solidFill>
              </a:rPr>
              <a:t>Mr. Javier </a:t>
            </a:r>
            <a:r>
              <a:rPr lang="en-US" sz="1400" dirty="0" err="1">
                <a:solidFill>
                  <a:srgbClr val="7F7F7F"/>
                </a:solidFill>
              </a:rPr>
              <a:t>Piazzese</a:t>
            </a:r>
            <a:r>
              <a:rPr lang="en-US" sz="1400" dirty="0" smtClean="0">
                <a:solidFill>
                  <a:srgbClr val="7F7F7F"/>
                </a:solidFill>
              </a:rPr>
              <a:t>.</a:t>
            </a:r>
            <a:endParaRPr lang="es-ES" sz="1400" baseline="30000" dirty="0">
              <a:solidFill>
                <a:srgbClr val="7F7F7F"/>
              </a:solidFill>
            </a:endParaRPr>
          </a:p>
          <a:p>
            <a:endParaRPr lang="pl-PL" sz="2000" b="1" i="1" baseline="30000" dirty="0">
              <a:solidFill>
                <a:schemeClr val="accent5"/>
              </a:solidFill>
            </a:endParaRPr>
          </a:p>
          <a:p>
            <a:r>
              <a:rPr lang="pl-PL" sz="2000" b="1" i="1" baseline="30000" dirty="0" err="1">
                <a:solidFill>
                  <a:schemeClr val="accent5"/>
                </a:solidFill>
              </a:rPr>
              <a:t>www.cimne.com</a:t>
            </a:r>
            <a:r>
              <a:rPr lang="pl-PL" sz="2000" b="1" i="1" baseline="30000" dirty="0">
                <a:solidFill>
                  <a:schemeClr val="accent5"/>
                </a:solidFill>
              </a:rPr>
              <a:t>/</a:t>
            </a:r>
            <a:r>
              <a:rPr lang="pl-PL" sz="2000" b="1" i="1" baseline="30000" dirty="0" err="1">
                <a:solidFill>
                  <a:schemeClr val="accent5"/>
                </a:solidFill>
              </a:rPr>
              <a:t>fcl</a:t>
            </a:r>
            <a:endParaRPr lang="pl-PL" sz="2000" b="1" i="1" baseline="30000" dirty="0">
              <a:solidFill>
                <a:schemeClr val="accent5"/>
              </a:solidFill>
            </a:endParaRPr>
          </a:p>
          <a:p>
            <a:endParaRPr lang="es-ES" sz="1400" dirty="0">
              <a:solidFill>
                <a:srgbClr val="7F7F7F"/>
              </a:solidFill>
            </a:endParaRPr>
          </a:p>
        </p:txBody>
      </p:sp>
      <p:pic>
        <p:nvPicPr>
          <p:cNvPr id="10" name="Imagen 9"/>
          <p:cNvPicPr>
            <a:picLocks noChangeAspect="1"/>
          </p:cNvPicPr>
          <p:nvPr/>
        </p:nvPicPr>
        <p:blipFill>
          <a:blip r:embed="rId3"/>
          <a:stretch>
            <a:fillRect/>
          </a:stretch>
        </p:blipFill>
        <p:spPr>
          <a:xfrm>
            <a:off x="585001" y="4772781"/>
            <a:ext cx="1802593" cy="1218851"/>
          </a:xfrm>
          <a:prstGeom prst="rect">
            <a:avLst/>
          </a:prstGeom>
        </p:spPr>
      </p:pic>
      <p:sp>
        <p:nvSpPr>
          <p:cNvPr id="15" name="CuadroTexto 14"/>
          <p:cNvSpPr txBox="1"/>
          <p:nvPr/>
        </p:nvSpPr>
        <p:spPr>
          <a:xfrm>
            <a:off x="584999" y="1545372"/>
            <a:ext cx="1802592"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USA</a:t>
            </a:r>
            <a:endParaRPr lang="es-ES" sz="1200" b="1" dirty="0">
              <a:solidFill>
                <a:srgbClr val="215968"/>
              </a:solidFill>
            </a:endParaRPr>
          </a:p>
        </p:txBody>
      </p:sp>
      <p:sp>
        <p:nvSpPr>
          <p:cNvPr id="16" name="CuadroTexto 15"/>
          <p:cNvSpPr txBox="1"/>
          <p:nvPr/>
        </p:nvSpPr>
        <p:spPr>
          <a:xfrm>
            <a:off x="2959936" y="1415185"/>
            <a:ext cx="5834946" cy="2905914"/>
          </a:xfrm>
          <a:prstGeom prst="rect">
            <a:avLst/>
          </a:prstGeom>
          <a:noFill/>
        </p:spPr>
        <p:txBody>
          <a:bodyPr wrap="square" lIns="91429" tIns="45715" rIns="91429" bIns="45715" rtlCol="0">
            <a:spAutoFit/>
          </a:bodyPr>
          <a:lstStyle/>
          <a:p>
            <a:pPr algn="just"/>
            <a:r>
              <a:rPr lang="en-US" sz="1400" dirty="0">
                <a:solidFill>
                  <a:srgbClr val="7F7F7F"/>
                </a:solidFill>
              </a:rPr>
              <a:t>CIMNE has promoted the creation of a non-profit corporation CIMNE-USA with the aim of fostering the scientific and technological activities of CIMNE in the US in cooperation with universities, research centers and enterprises in that country</a:t>
            </a:r>
            <a:r>
              <a:rPr lang="en-US" sz="1400" dirty="0" smtClean="0">
                <a:solidFill>
                  <a:srgbClr val="7F7F7F"/>
                </a:solidFill>
              </a:rPr>
              <a:t>.</a:t>
            </a:r>
          </a:p>
          <a:p>
            <a:pPr algn="just"/>
            <a:endParaRPr lang="en-US" sz="1400" dirty="0">
              <a:solidFill>
                <a:srgbClr val="7F7F7F"/>
              </a:solidFill>
            </a:endParaRPr>
          </a:p>
          <a:p>
            <a:pPr algn="just"/>
            <a:r>
              <a:rPr lang="en-US" sz="1400" dirty="0">
                <a:solidFill>
                  <a:srgbClr val="7F7F7F"/>
                </a:solidFill>
              </a:rPr>
              <a:t>Dr. David Cranmer, CIMNE US Acting Executive Director, is a senior scientist at the National Institute of Standards and Technology (NIST) and advisor of many US companies. Mr. </a:t>
            </a:r>
            <a:r>
              <a:rPr lang="en-US" sz="1400" dirty="0" err="1">
                <a:solidFill>
                  <a:srgbClr val="7F7F7F"/>
                </a:solidFill>
              </a:rPr>
              <a:t>Varadaraju</a:t>
            </a:r>
            <a:r>
              <a:rPr lang="en-US" sz="1400" dirty="0">
                <a:solidFill>
                  <a:srgbClr val="7F7F7F"/>
                </a:solidFill>
              </a:rPr>
              <a:t> (</a:t>
            </a:r>
            <a:r>
              <a:rPr lang="en-US" sz="1400" dirty="0" err="1">
                <a:solidFill>
                  <a:srgbClr val="7F7F7F"/>
                </a:solidFill>
              </a:rPr>
              <a:t>Raju</a:t>
            </a:r>
            <a:r>
              <a:rPr lang="en-US" sz="1400" dirty="0">
                <a:solidFill>
                  <a:srgbClr val="7F7F7F"/>
                </a:solidFill>
              </a:rPr>
              <a:t>) </a:t>
            </a:r>
            <a:r>
              <a:rPr lang="en-US" sz="1400" dirty="0" err="1">
                <a:solidFill>
                  <a:srgbClr val="7F7F7F"/>
                </a:solidFill>
              </a:rPr>
              <a:t>Gandikota</a:t>
            </a:r>
            <a:r>
              <a:rPr lang="en-US" sz="1400" dirty="0">
                <a:solidFill>
                  <a:srgbClr val="7F7F7F"/>
                </a:solidFill>
              </a:rPr>
              <a:t> has recently been appointed CIMNE US Scientific Director. </a:t>
            </a:r>
          </a:p>
          <a:p>
            <a:pPr algn="just">
              <a:spcBef>
                <a:spcPts val="500"/>
              </a:spcBef>
            </a:pPr>
            <a:r>
              <a:rPr lang="en-US" sz="1400" b="1" dirty="0">
                <a:solidFill>
                  <a:srgbClr val="4BACC6"/>
                </a:solidFill>
              </a:rPr>
              <a:t>Coordinator: </a:t>
            </a:r>
            <a:r>
              <a:rPr lang="en-US" sz="1400" dirty="0">
                <a:solidFill>
                  <a:srgbClr val="7F7F7F"/>
                </a:solidFill>
              </a:rPr>
              <a:t>Ms. Francisca </a:t>
            </a:r>
            <a:r>
              <a:rPr lang="en-US" sz="1400" dirty="0" err="1">
                <a:solidFill>
                  <a:srgbClr val="7F7F7F"/>
                </a:solidFill>
              </a:rPr>
              <a:t>García</a:t>
            </a:r>
            <a:r>
              <a:rPr lang="en-US" sz="1400" dirty="0">
                <a:solidFill>
                  <a:srgbClr val="7F7F7F"/>
                </a:solidFill>
              </a:rPr>
              <a:t>-</a:t>
            </a:r>
            <a:r>
              <a:rPr lang="en-US" sz="1400" dirty="0" smtClean="0">
                <a:solidFill>
                  <a:srgbClr val="7F7F7F"/>
                </a:solidFill>
              </a:rPr>
              <a:t>Sicilia.</a:t>
            </a:r>
          </a:p>
          <a:p>
            <a:pPr algn="just"/>
            <a:endParaRPr lang="en-US" sz="2000" b="1" i="1" baseline="30000" dirty="0" smtClean="0">
              <a:solidFill>
                <a:srgbClr val="7F7F7F"/>
              </a:solidFill>
            </a:endParaRPr>
          </a:p>
          <a:p>
            <a:pPr algn="just"/>
            <a:r>
              <a:rPr lang="pl-PL" sz="2000" b="1" i="1" baseline="30000" dirty="0" err="1" smtClean="0">
                <a:solidFill>
                  <a:schemeClr val="accent5"/>
                </a:solidFill>
              </a:rPr>
              <a:t>www.cimne.com</a:t>
            </a:r>
            <a:r>
              <a:rPr lang="pl-PL" sz="2000" b="1" i="1" baseline="30000" dirty="0" smtClean="0">
                <a:solidFill>
                  <a:schemeClr val="accent5"/>
                </a:solidFill>
              </a:rPr>
              <a:t>/</a:t>
            </a:r>
            <a:r>
              <a:rPr lang="pl-PL" sz="2000" b="1" i="1" baseline="30000" dirty="0" err="1" smtClean="0">
                <a:solidFill>
                  <a:schemeClr val="accent5"/>
                </a:solidFill>
              </a:rPr>
              <a:t>usa</a:t>
            </a:r>
            <a:endParaRPr lang="pl-PL" sz="2000" b="1" i="1" baseline="30000" dirty="0" smtClean="0">
              <a:solidFill>
                <a:schemeClr val="accent5"/>
              </a:solidFill>
            </a:endParaRPr>
          </a:p>
          <a:p>
            <a:endParaRPr lang="es-ES" sz="1200" dirty="0">
              <a:solidFill>
                <a:srgbClr val="7F7F7F"/>
              </a:solidFill>
            </a:endParaRPr>
          </a:p>
        </p:txBody>
      </p:sp>
      <p:pic>
        <p:nvPicPr>
          <p:cNvPr id="3" name="Imagen 2" descr="cimne-usa.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4999" y="1802733"/>
            <a:ext cx="1802591" cy="1533923"/>
          </a:xfrm>
          <a:prstGeom prst="rect">
            <a:avLst/>
          </a:prstGeom>
        </p:spPr>
      </p:pic>
    </p:spTree>
    <p:extLst>
      <p:ext uri="{BB962C8B-B14F-4D97-AF65-F5344CB8AC3E}">
        <p14:creationId xmlns:p14="http://schemas.microsoft.com/office/powerpoint/2010/main" val="143503993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5616706" y="3742416"/>
            <a:ext cx="3667694" cy="3102074"/>
          </a:xfrm>
          <a:prstGeom prst="rect">
            <a:avLst/>
          </a:prstGeom>
        </p:spPr>
      </p:pic>
      <p:sp>
        <p:nvSpPr>
          <p:cNvPr id="2" name="Título 1"/>
          <p:cNvSpPr>
            <a:spLocks noGrp="1"/>
          </p:cNvSpPr>
          <p:nvPr>
            <p:ph type="title"/>
          </p:nvPr>
        </p:nvSpPr>
        <p:spPr/>
        <p:txBody>
          <a:bodyPr/>
          <a:lstStyle/>
          <a:p>
            <a:r>
              <a:rPr lang="es-ES" sz="3200" dirty="0" err="1" smtClean="0"/>
              <a:t>Cimne</a:t>
            </a:r>
            <a:r>
              <a:rPr lang="es-ES" sz="3200" dirty="0" smtClean="0"/>
              <a:t> ACTIVITIES IN ASIA PACIFIC</a:t>
            </a:r>
            <a:endParaRPr lang="es-ES" sz="3200" dirty="0"/>
          </a:p>
        </p:txBody>
      </p:sp>
      <p:sp>
        <p:nvSpPr>
          <p:cNvPr id="4" name="CuadroTexto 3"/>
          <p:cNvSpPr txBox="1"/>
          <p:nvPr/>
        </p:nvSpPr>
        <p:spPr>
          <a:xfrm>
            <a:off x="256680" y="1955583"/>
            <a:ext cx="4593304" cy="3754864"/>
          </a:xfrm>
          <a:prstGeom prst="rect">
            <a:avLst/>
          </a:prstGeom>
          <a:noFill/>
        </p:spPr>
        <p:txBody>
          <a:bodyPr wrap="square" lIns="91429" tIns="45715" rIns="91429" bIns="45715" rtlCol="0">
            <a:spAutoFit/>
          </a:bodyPr>
          <a:lstStyle/>
          <a:p>
            <a:pPr algn="just"/>
            <a:r>
              <a:rPr lang="en-US" sz="1400" dirty="0">
                <a:solidFill>
                  <a:srgbClr val="7F7F7F"/>
                </a:solidFill>
              </a:rPr>
              <a:t>For more than 10 years, CIMNE has been collaborating with the People’s Republic of China in a number of fruitful cooperation agreements, RTD projects and some educational activities.</a:t>
            </a:r>
          </a:p>
          <a:p>
            <a:pPr algn="just"/>
            <a:r>
              <a:rPr lang="en-US" sz="1400" dirty="0">
                <a:solidFill>
                  <a:srgbClr val="7F7F7F"/>
                </a:solidFill>
              </a:rPr>
              <a:t>CIMNE has strong links with the most renowned scientific institutions in China, such as Peking University, Tsinghua University and several research </a:t>
            </a:r>
            <a:r>
              <a:rPr lang="en-US" sz="1400" dirty="0" err="1">
                <a:solidFill>
                  <a:srgbClr val="7F7F7F"/>
                </a:solidFill>
              </a:rPr>
              <a:t>centres</a:t>
            </a:r>
            <a:r>
              <a:rPr lang="en-US" sz="1400" dirty="0">
                <a:solidFill>
                  <a:srgbClr val="7F7F7F"/>
                </a:solidFill>
              </a:rPr>
              <a:t> of the Chinese Academy of Sciences or the Chinese Aeronautics Establishment</a:t>
            </a:r>
            <a:r>
              <a:rPr lang="en-US" sz="1400" dirty="0" smtClean="0">
                <a:solidFill>
                  <a:srgbClr val="7F7F7F"/>
                </a:solidFill>
              </a:rPr>
              <a:t>.</a:t>
            </a:r>
          </a:p>
          <a:p>
            <a:pPr algn="just"/>
            <a:endParaRPr lang="en-US" sz="1400" dirty="0">
              <a:solidFill>
                <a:srgbClr val="7F7F7F"/>
              </a:solidFill>
            </a:endParaRPr>
          </a:p>
          <a:p>
            <a:pPr algn="just"/>
            <a:r>
              <a:rPr lang="en-US" sz="1400" dirty="0">
                <a:solidFill>
                  <a:srgbClr val="7F7F7F"/>
                </a:solidFill>
              </a:rPr>
              <a:t>Supported by the 6th and 7th Framework </a:t>
            </a:r>
            <a:r>
              <a:rPr lang="en-US" sz="1400" dirty="0" err="1">
                <a:solidFill>
                  <a:srgbClr val="7F7F7F"/>
                </a:solidFill>
              </a:rPr>
              <a:t>Programme</a:t>
            </a:r>
            <a:r>
              <a:rPr lang="en-US" sz="1400" dirty="0">
                <a:solidFill>
                  <a:srgbClr val="7F7F7F"/>
                </a:solidFill>
              </a:rPr>
              <a:t> and the Horizon 2020 of the European Union, CIMNE has carried out the coordination on the European side of a series of projects aimed at promoting joint EU-China research in aeronautics. CIMNE also participates in research projects in areas of risk assessment of natural disasters.</a:t>
            </a:r>
            <a:endParaRPr lang="es-ES" sz="1200" dirty="0">
              <a:solidFill>
                <a:srgbClr val="7F7F7F"/>
              </a:solidFill>
            </a:endParaRPr>
          </a:p>
        </p:txBody>
      </p:sp>
      <p:sp>
        <p:nvSpPr>
          <p:cNvPr id="5" name="CuadroTexto 4"/>
          <p:cNvSpPr txBox="1"/>
          <p:nvPr/>
        </p:nvSpPr>
        <p:spPr>
          <a:xfrm>
            <a:off x="256680" y="1545372"/>
            <a:ext cx="4593304"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smtClean="0">
                <a:solidFill>
                  <a:srgbClr val="215968"/>
                </a:solidFill>
              </a:rPr>
              <a:t>CHINA</a:t>
            </a:r>
            <a:endParaRPr lang="es-ES" sz="1200" b="1" dirty="0">
              <a:solidFill>
                <a:srgbClr val="215968"/>
              </a:solidFill>
            </a:endParaRPr>
          </a:p>
        </p:txBody>
      </p:sp>
      <p:sp>
        <p:nvSpPr>
          <p:cNvPr id="6" name="CuadroTexto 5"/>
          <p:cNvSpPr txBox="1"/>
          <p:nvPr/>
        </p:nvSpPr>
        <p:spPr>
          <a:xfrm>
            <a:off x="5110046" y="1955583"/>
            <a:ext cx="4593304" cy="2031315"/>
          </a:xfrm>
          <a:prstGeom prst="rect">
            <a:avLst/>
          </a:prstGeom>
          <a:noFill/>
        </p:spPr>
        <p:txBody>
          <a:bodyPr wrap="square" lIns="91429" tIns="45715" rIns="91429" bIns="45715" rtlCol="0">
            <a:spAutoFit/>
          </a:bodyPr>
          <a:lstStyle/>
          <a:p>
            <a:pPr algn="just"/>
            <a:r>
              <a:rPr lang="en-US" sz="1400" dirty="0">
                <a:solidFill>
                  <a:srgbClr val="7F7F7F"/>
                </a:solidFill>
              </a:rPr>
              <a:t>CIMNE has collaborated for many years with Singaporean entities in the field of biomedicine, energy and marine engineering. </a:t>
            </a:r>
          </a:p>
          <a:p>
            <a:pPr algn="just"/>
            <a:r>
              <a:rPr lang="en-US" sz="1400" dirty="0">
                <a:solidFill>
                  <a:srgbClr val="7F7F7F"/>
                </a:solidFill>
              </a:rPr>
              <a:t>The most outstanding example of research collaboration with Singaporean institutions is the study carried out in cooperation with the Tan Tock </a:t>
            </a:r>
            <a:r>
              <a:rPr lang="en-US" sz="1400" dirty="0" err="1">
                <a:solidFill>
                  <a:srgbClr val="7F7F7F"/>
                </a:solidFill>
              </a:rPr>
              <a:t>Seng</a:t>
            </a:r>
            <a:r>
              <a:rPr lang="en-US" sz="1400" dirty="0">
                <a:solidFill>
                  <a:srgbClr val="7F7F7F"/>
                </a:solidFill>
              </a:rPr>
              <a:t> Hospital and NTU on mechanistic and pathology of the genesis, growth, and rupture of abdominal aortic aneurysms.</a:t>
            </a:r>
          </a:p>
        </p:txBody>
      </p:sp>
      <p:sp>
        <p:nvSpPr>
          <p:cNvPr id="7" name="CuadroTexto 6"/>
          <p:cNvSpPr txBox="1"/>
          <p:nvPr/>
        </p:nvSpPr>
        <p:spPr>
          <a:xfrm>
            <a:off x="5110046" y="1545372"/>
            <a:ext cx="4593304"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smtClean="0">
                <a:solidFill>
                  <a:srgbClr val="215968"/>
                </a:solidFill>
              </a:rPr>
              <a:t>SINGAPORE</a:t>
            </a:r>
            <a:endParaRPr lang="es-ES" sz="1200" b="1" dirty="0">
              <a:solidFill>
                <a:srgbClr val="215968"/>
              </a:solidFill>
            </a:endParaRPr>
          </a:p>
        </p:txBody>
      </p:sp>
    </p:spTree>
    <p:extLst>
      <p:ext uri="{BB962C8B-B14F-4D97-AF65-F5344CB8AC3E}">
        <p14:creationId xmlns:p14="http://schemas.microsoft.com/office/powerpoint/2010/main" val="168903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err="1">
                <a:hlinkClick r:id="rId2"/>
              </a:rPr>
              <a:t>Premises</a:t>
            </a:r>
            <a:r>
              <a:rPr lang="es-ES" sz="3200" dirty="0">
                <a:hlinkClick r:id="rId2"/>
              </a:rPr>
              <a:t> in </a:t>
            </a:r>
            <a:r>
              <a:rPr lang="es-ES" sz="3200" dirty="0" err="1">
                <a:hlinkClick r:id="rId2"/>
              </a:rPr>
              <a:t>spain</a:t>
            </a:r>
            <a:endParaRPr lang="es-ES" sz="3200" dirty="0">
              <a:hlinkClick r:id="rId2"/>
            </a:endParaRPr>
          </a:p>
        </p:txBody>
      </p:sp>
      <p:sp>
        <p:nvSpPr>
          <p:cNvPr id="3" name="CuadroTexto 2"/>
          <p:cNvSpPr txBox="1"/>
          <p:nvPr/>
        </p:nvSpPr>
        <p:spPr>
          <a:xfrm>
            <a:off x="2310092" y="3279961"/>
            <a:ext cx="1624535" cy="2246759"/>
          </a:xfrm>
          <a:prstGeom prst="rect">
            <a:avLst/>
          </a:prstGeom>
          <a:noFill/>
        </p:spPr>
        <p:txBody>
          <a:bodyPr wrap="square" lIns="91429" tIns="45715" rIns="91429" bIns="45715" rtlCol="0">
            <a:spAutoFit/>
          </a:bodyPr>
          <a:lstStyle/>
          <a:p>
            <a:r>
              <a:rPr lang="en-US" sz="900" dirty="0">
                <a:solidFill>
                  <a:srgbClr val="7F7F7F"/>
                </a:solidFill>
              </a:rPr>
              <a:t>CIMNE’s offices in </a:t>
            </a:r>
            <a:r>
              <a:rPr lang="en-US" sz="900" dirty="0" err="1">
                <a:solidFill>
                  <a:srgbClr val="7F7F7F"/>
                </a:solidFill>
              </a:rPr>
              <a:t>Terrassa</a:t>
            </a:r>
            <a:r>
              <a:rPr lang="en-US" sz="900" dirty="0">
                <a:solidFill>
                  <a:srgbClr val="7F7F7F"/>
                </a:solidFill>
              </a:rPr>
              <a:t> opened in 2001. The premises cover an area of 150m2 and house part of the department of Building Energy and Environment Group (</a:t>
            </a:r>
            <a:r>
              <a:rPr lang="en-US" sz="900" dirty="0" err="1">
                <a:solidFill>
                  <a:srgbClr val="7F7F7F"/>
                </a:solidFill>
              </a:rPr>
              <a:t>BeeGroup</a:t>
            </a:r>
            <a:r>
              <a:rPr lang="en-US" sz="900" dirty="0">
                <a:solidFill>
                  <a:srgbClr val="7F7F7F"/>
                </a:solidFill>
              </a:rPr>
              <a:t>).</a:t>
            </a:r>
          </a:p>
          <a:p>
            <a:endParaRPr lang="es-ES" sz="900" dirty="0">
              <a:solidFill>
                <a:srgbClr val="7F7F7F"/>
              </a:solidFill>
            </a:endParaRPr>
          </a:p>
          <a:p>
            <a:r>
              <a:rPr lang="it-IT" sz="800" b="1" dirty="0" err="1">
                <a:solidFill>
                  <a:srgbClr val="4BACC6"/>
                </a:solidFill>
              </a:rPr>
              <a:t>J</a:t>
            </a:r>
            <a:r>
              <a:rPr lang="it-IT" sz="800" b="1" dirty="0">
                <a:solidFill>
                  <a:srgbClr val="4BACC6"/>
                </a:solidFill>
              </a:rPr>
              <a:t>. Cipriano</a:t>
            </a:r>
            <a:endParaRPr lang="es-ES" sz="800" b="1" dirty="0">
              <a:solidFill>
                <a:srgbClr val="7F7F7F"/>
              </a:solidFill>
            </a:endParaRPr>
          </a:p>
          <a:p>
            <a:r>
              <a:rPr lang="fi-FI" sz="800" b="1" dirty="0">
                <a:solidFill>
                  <a:srgbClr val="7F7F7F"/>
                </a:solidFill>
              </a:rPr>
              <a:t>Campus de Terrassa UPC</a:t>
            </a:r>
            <a:endParaRPr lang="fi-FI" sz="800" dirty="0">
              <a:solidFill>
                <a:srgbClr val="7F7F7F"/>
              </a:solidFill>
            </a:endParaRPr>
          </a:p>
          <a:p>
            <a:r>
              <a:rPr lang="es-ES" sz="800" i="1" dirty="0" err="1">
                <a:solidFill>
                  <a:srgbClr val="7F7F7F"/>
                </a:solidFill>
              </a:rPr>
              <a:t>Edifici</a:t>
            </a:r>
            <a:r>
              <a:rPr lang="es-ES" sz="800" i="1" dirty="0">
                <a:solidFill>
                  <a:srgbClr val="7F7F7F"/>
                </a:solidFill>
              </a:rPr>
              <a:t> GAIA (TR14)</a:t>
            </a:r>
            <a:endParaRPr lang="es-ES" sz="800" dirty="0">
              <a:solidFill>
                <a:srgbClr val="7F7F7F"/>
              </a:solidFill>
            </a:endParaRPr>
          </a:p>
          <a:p>
            <a:r>
              <a:rPr lang="fr-FR" sz="800" dirty="0">
                <a:solidFill>
                  <a:srgbClr val="7F7F7F"/>
                </a:solidFill>
              </a:rPr>
              <a:t>C/ </a:t>
            </a:r>
            <a:r>
              <a:rPr lang="fr-FR" sz="800" dirty="0" err="1">
                <a:solidFill>
                  <a:srgbClr val="7F7F7F"/>
                </a:solidFill>
              </a:rPr>
              <a:t>Rambla</a:t>
            </a:r>
            <a:r>
              <a:rPr lang="fr-FR" sz="800" dirty="0">
                <a:solidFill>
                  <a:srgbClr val="7F7F7F"/>
                </a:solidFill>
              </a:rPr>
              <a:t> Sant </a:t>
            </a:r>
            <a:r>
              <a:rPr lang="fr-FR" sz="800" dirty="0" err="1">
                <a:solidFill>
                  <a:srgbClr val="7F7F7F"/>
                </a:solidFill>
              </a:rPr>
              <a:t>Nebridi</a:t>
            </a:r>
            <a:r>
              <a:rPr lang="fr-FR" sz="800" dirty="0">
                <a:solidFill>
                  <a:srgbClr val="7F7F7F"/>
                </a:solidFill>
              </a:rPr>
              <a:t>, 22</a:t>
            </a:r>
          </a:p>
          <a:p>
            <a:r>
              <a:rPr lang="fi-FI" sz="800" dirty="0">
                <a:solidFill>
                  <a:srgbClr val="7F7F7F"/>
                </a:solidFill>
              </a:rPr>
              <a:t>08222 Terrassa (Barcelona), Spain</a:t>
            </a:r>
          </a:p>
          <a:p>
            <a:r>
              <a:rPr lang="es-ES" sz="800" dirty="0">
                <a:solidFill>
                  <a:srgbClr val="7F7F7F"/>
                </a:solidFill>
              </a:rPr>
              <a:t>+34 93 789 91 69</a:t>
            </a:r>
          </a:p>
          <a:p>
            <a:endParaRPr lang="es-ES" sz="1200" dirty="0">
              <a:solidFill>
                <a:srgbClr val="7F7F7F"/>
              </a:solidFill>
            </a:endParaRPr>
          </a:p>
        </p:txBody>
      </p:sp>
      <p:sp>
        <p:nvSpPr>
          <p:cNvPr id="6" name="CuadroTexto 5"/>
          <p:cNvSpPr txBox="1"/>
          <p:nvPr/>
        </p:nvSpPr>
        <p:spPr>
          <a:xfrm>
            <a:off x="2393225" y="1549670"/>
            <a:ext cx="15281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TERRASSA</a:t>
            </a:r>
            <a:endParaRPr lang="es-ES" sz="1200" b="1" dirty="0">
              <a:solidFill>
                <a:srgbClr val="215968"/>
              </a:solidFill>
            </a:endParaRPr>
          </a:p>
        </p:txBody>
      </p:sp>
      <p:sp>
        <p:nvSpPr>
          <p:cNvPr id="7" name="CuadroTexto 6"/>
          <p:cNvSpPr txBox="1"/>
          <p:nvPr/>
        </p:nvSpPr>
        <p:spPr>
          <a:xfrm>
            <a:off x="4268291" y="1549670"/>
            <a:ext cx="15281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CASTELLDEFELS</a:t>
            </a:r>
            <a:endParaRPr lang="es-ES" sz="1200" b="1" dirty="0">
              <a:solidFill>
                <a:srgbClr val="215968"/>
              </a:solidFill>
            </a:endParaRPr>
          </a:p>
        </p:txBody>
      </p:sp>
      <p:sp>
        <p:nvSpPr>
          <p:cNvPr id="8" name="CuadroTexto 7"/>
          <p:cNvSpPr txBox="1"/>
          <p:nvPr/>
        </p:nvSpPr>
        <p:spPr>
          <a:xfrm>
            <a:off x="6137536" y="1549670"/>
            <a:ext cx="15281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MADRID</a:t>
            </a:r>
            <a:endParaRPr lang="es-ES" sz="1200" b="1" dirty="0">
              <a:solidFill>
                <a:srgbClr val="215968"/>
              </a:solidFill>
            </a:endParaRPr>
          </a:p>
        </p:txBody>
      </p:sp>
      <p:sp>
        <p:nvSpPr>
          <p:cNvPr id="9" name="CuadroTexto 8"/>
          <p:cNvSpPr txBox="1"/>
          <p:nvPr/>
        </p:nvSpPr>
        <p:spPr>
          <a:xfrm>
            <a:off x="8034778" y="1549670"/>
            <a:ext cx="15281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IBIZA</a:t>
            </a:r>
            <a:endParaRPr lang="es-ES" sz="1200" b="1" dirty="0">
              <a:solidFill>
                <a:srgbClr val="215968"/>
              </a:solidFill>
            </a:endParaRPr>
          </a:p>
        </p:txBody>
      </p:sp>
      <p:sp>
        <p:nvSpPr>
          <p:cNvPr id="10" name="CuadroTexto 9"/>
          <p:cNvSpPr txBox="1"/>
          <p:nvPr/>
        </p:nvSpPr>
        <p:spPr>
          <a:xfrm>
            <a:off x="4176938" y="3279961"/>
            <a:ext cx="1653969" cy="3323978"/>
          </a:xfrm>
          <a:prstGeom prst="rect">
            <a:avLst/>
          </a:prstGeom>
          <a:noFill/>
        </p:spPr>
        <p:txBody>
          <a:bodyPr wrap="square" lIns="91429" tIns="45715" rIns="91429" bIns="45715" rtlCol="0">
            <a:spAutoFit/>
          </a:bodyPr>
          <a:lstStyle/>
          <a:p>
            <a:r>
              <a:rPr lang="en-US" sz="900" dirty="0">
                <a:solidFill>
                  <a:srgbClr val="7F7F7F"/>
                </a:solidFill>
              </a:rPr>
              <a:t>CIMNE’s headquarters in </a:t>
            </a:r>
            <a:r>
              <a:rPr lang="en-US" sz="900" dirty="0" err="1">
                <a:solidFill>
                  <a:srgbClr val="7F7F7F"/>
                </a:solidFill>
              </a:rPr>
              <a:t>Castelldefels</a:t>
            </a:r>
            <a:r>
              <a:rPr lang="en-US" sz="900" dirty="0">
                <a:solidFill>
                  <a:srgbClr val="7F7F7F"/>
                </a:solidFill>
              </a:rPr>
              <a:t> were inaugurated on October 15th 2008. The facilities are located in the building CIMNE-C3 of the Mediterranean Technology Park, and occupy 1,500m2 in a new building constructed in collaboration with the UPC. The premises are shared with the Technical School of </a:t>
            </a:r>
            <a:r>
              <a:rPr lang="en-US" sz="900" dirty="0" err="1">
                <a:solidFill>
                  <a:srgbClr val="7F7F7F"/>
                </a:solidFill>
              </a:rPr>
              <a:t>Castelldefels</a:t>
            </a:r>
            <a:r>
              <a:rPr lang="en-US" sz="900" dirty="0">
                <a:solidFill>
                  <a:srgbClr val="7F7F7F"/>
                </a:solidFill>
              </a:rPr>
              <a:t>.</a:t>
            </a:r>
          </a:p>
          <a:p>
            <a:endParaRPr lang="es-ES" sz="900" dirty="0">
              <a:solidFill>
                <a:srgbClr val="7F7F7F"/>
              </a:solidFill>
            </a:endParaRPr>
          </a:p>
          <a:p>
            <a:r>
              <a:rPr lang="es-ES_tradnl" sz="800" b="1" dirty="0">
                <a:solidFill>
                  <a:schemeClr val="accent5"/>
                </a:solidFill>
              </a:rPr>
              <a:t>J. Mora</a:t>
            </a:r>
            <a:endParaRPr lang="es-ES" sz="800" b="1" dirty="0">
              <a:solidFill>
                <a:srgbClr val="7F7F7F"/>
              </a:solidFill>
            </a:endParaRPr>
          </a:p>
          <a:p>
            <a:r>
              <a:rPr lang="es-ES_tradnl" sz="800" b="1" dirty="0">
                <a:solidFill>
                  <a:srgbClr val="7F7F7F"/>
                </a:solidFill>
              </a:rPr>
              <a:t>Campus del </a:t>
            </a:r>
            <a:r>
              <a:rPr lang="es-ES_tradnl" sz="800" b="1" dirty="0" err="1">
                <a:solidFill>
                  <a:srgbClr val="7F7F7F"/>
                </a:solidFill>
              </a:rPr>
              <a:t>Baix</a:t>
            </a:r>
            <a:r>
              <a:rPr lang="es-ES_tradnl" sz="800" b="1" dirty="0">
                <a:solidFill>
                  <a:srgbClr val="7F7F7F"/>
                </a:solidFill>
              </a:rPr>
              <a:t> Llobregat UPC</a:t>
            </a:r>
            <a:endParaRPr lang="es-ES_tradnl" sz="800" dirty="0">
              <a:solidFill>
                <a:srgbClr val="7F7F7F"/>
              </a:solidFill>
            </a:endParaRPr>
          </a:p>
          <a:p>
            <a:r>
              <a:rPr lang="en-US" sz="800" i="1" dirty="0">
                <a:solidFill>
                  <a:srgbClr val="7F7F7F"/>
                </a:solidFill>
              </a:rPr>
              <a:t>CIMNE Building C3</a:t>
            </a:r>
            <a:endParaRPr lang="en-US" sz="800" dirty="0">
              <a:solidFill>
                <a:srgbClr val="7F7F7F"/>
              </a:solidFill>
            </a:endParaRPr>
          </a:p>
          <a:p>
            <a:r>
              <a:rPr lang="pt-BR" sz="800" dirty="0">
                <a:solidFill>
                  <a:srgbClr val="7F7F7F"/>
                </a:solidFill>
              </a:rPr>
              <a:t>C/Esteve Terradas, 5</a:t>
            </a:r>
          </a:p>
          <a:p>
            <a:r>
              <a:rPr lang="sv-SE" sz="800" dirty="0">
                <a:solidFill>
                  <a:srgbClr val="7F7F7F"/>
                </a:solidFill>
              </a:rPr>
              <a:t>08860 </a:t>
            </a:r>
            <a:r>
              <a:rPr lang="sv-SE" sz="800" dirty="0" err="1">
                <a:solidFill>
                  <a:srgbClr val="7F7F7F"/>
                </a:solidFill>
              </a:rPr>
              <a:t>Castelldefels</a:t>
            </a:r>
            <a:r>
              <a:rPr lang="sv-SE" sz="800" dirty="0">
                <a:solidFill>
                  <a:srgbClr val="7F7F7F"/>
                </a:solidFill>
              </a:rPr>
              <a:t>, Barcelona, </a:t>
            </a:r>
            <a:r>
              <a:rPr lang="sv-SE" sz="800" dirty="0" err="1">
                <a:solidFill>
                  <a:srgbClr val="7F7F7F"/>
                </a:solidFill>
              </a:rPr>
              <a:t>Spain</a:t>
            </a:r>
            <a:endParaRPr lang="sv-SE" sz="800" dirty="0">
              <a:solidFill>
                <a:srgbClr val="7F7F7F"/>
              </a:solidFill>
            </a:endParaRPr>
          </a:p>
          <a:p>
            <a:r>
              <a:rPr lang="es-ES" sz="800" dirty="0">
                <a:solidFill>
                  <a:srgbClr val="7F7F7F"/>
                </a:solidFill>
              </a:rPr>
              <a:t>+34 93 413 41 86</a:t>
            </a:r>
            <a:r>
              <a:rPr lang="fi-FI" sz="800" dirty="0">
                <a:solidFill>
                  <a:srgbClr val="7F7F7F"/>
                </a:solidFill>
              </a:rPr>
              <a:t>), Spain</a:t>
            </a:r>
          </a:p>
          <a:p>
            <a:r>
              <a:rPr lang="es-ES" sz="800" dirty="0">
                <a:solidFill>
                  <a:srgbClr val="7F7F7F"/>
                </a:solidFill>
              </a:rPr>
              <a:t>+34 93 789 91 69</a:t>
            </a:r>
          </a:p>
          <a:p>
            <a:endParaRPr lang="es-ES" sz="1200" dirty="0">
              <a:solidFill>
                <a:srgbClr val="7F7F7F"/>
              </a:solidFill>
            </a:endParaRPr>
          </a:p>
        </p:txBody>
      </p:sp>
      <p:sp>
        <p:nvSpPr>
          <p:cNvPr id="11" name="CuadroTexto 10"/>
          <p:cNvSpPr txBox="1"/>
          <p:nvPr/>
        </p:nvSpPr>
        <p:spPr>
          <a:xfrm>
            <a:off x="6037047" y="3279959"/>
            <a:ext cx="1739473" cy="2954646"/>
          </a:xfrm>
          <a:prstGeom prst="rect">
            <a:avLst/>
          </a:prstGeom>
          <a:noFill/>
        </p:spPr>
        <p:txBody>
          <a:bodyPr wrap="square" lIns="91429" tIns="45715" rIns="91429" bIns="45715" rtlCol="0">
            <a:spAutoFit/>
          </a:bodyPr>
          <a:lstStyle/>
          <a:p>
            <a:r>
              <a:rPr lang="en-US" sz="900" dirty="0">
                <a:solidFill>
                  <a:schemeClr val="tx1">
                    <a:lumMod val="50000"/>
                    <a:lumOff val="50000"/>
                  </a:schemeClr>
                </a:solidFill>
              </a:rPr>
              <a:t>CIMNE - MADRID started its activities in September 2007 and on May 2008 CIMNE opened its premises located in the center of the city (150m2). The main goal of CIMNE Madrid is to build a strong research team in Madrid and foster the links between CIMNE, the Central Government of Spain and partner companies and research centers based in Madrid. </a:t>
            </a:r>
          </a:p>
          <a:p>
            <a:endParaRPr lang="es-ES" sz="800" b="1" dirty="0">
              <a:solidFill>
                <a:schemeClr val="accent5"/>
              </a:solidFill>
            </a:endParaRPr>
          </a:p>
          <a:p>
            <a:r>
              <a:rPr lang="hr-HR" sz="800" b="1" dirty="0">
                <a:solidFill>
                  <a:schemeClr val="accent5"/>
                </a:solidFill>
              </a:rPr>
              <a:t>F. Salazar</a:t>
            </a:r>
            <a:endParaRPr lang="es-ES" sz="800" b="1" dirty="0">
              <a:solidFill>
                <a:schemeClr val="tx1">
                  <a:lumMod val="50000"/>
                  <a:lumOff val="50000"/>
                </a:schemeClr>
              </a:solidFill>
            </a:endParaRPr>
          </a:p>
          <a:p>
            <a:r>
              <a:rPr lang="es-ES_tradnl" sz="800" dirty="0">
                <a:solidFill>
                  <a:schemeClr val="tx1">
                    <a:lumMod val="50000"/>
                    <a:lumOff val="50000"/>
                  </a:schemeClr>
                </a:solidFill>
              </a:rPr>
              <a:t>Paseo General Martínez Campos, 41, 9º, </a:t>
            </a:r>
            <a:r>
              <a:rPr lang="fi-FI" sz="800" dirty="0">
                <a:solidFill>
                  <a:schemeClr val="tx1">
                    <a:lumMod val="50000"/>
                    <a:lumOff val="50000"/>
                  </a:schemeClr>
                </a:solidFill>
              </a:rPr>
              <a:t>28010 Madrid, Spain</a:t>
            </a:r>
          </a:p>
          <a:p>
            <a:r>
              <a:rPr lang="es-ES" sz="800" dirty="0">
                <a:solidFill>
                  <a:schemeClr val="tx1">
                    <a:lumMod val="50000"/>
                    <a:lumOff val="50000"/>
                  </a:schemeClr>
                </a:solidFill>
              </a:rPr>
              <a:t>Tel. +34 91 319 13 59</a:t>
            </a:r>
          </a:p>
          <a:p>
            <a:r>
              <a:rPr lang="es-ES" sz="800" dirty="0">
                <a:solidFill>
                  <a:schemeClr val="tx1">
                    <a:lumMod val="50000"/>
                    <a:lumOff val="50000"/>
                  </a:schemeClr>
                </a:solidFill>
              </a:rPr>
              <a:t>       +34 93 789 91 69</a:t>
            </a:r>
          </a:p>
          <a:p>
            <a:endParaRPr lang="es-ES" sz="1200" dirty="0">
              <a:solidFill>
                <a:schemeClr val="tx1">
                  <a:lumMod val="50000"/>
                  <a:lumOff val="50000"/>
                </a:schemeClr>
              </a:solidFill>
            </a:endParaRPr>
          </a:p>
        </p:txBody>
      </p:sp>
      <p:sp>
        <p:nvSpPr>
          <p:cNvPr id="12" name="CuadroTexto 11"/>
          <p:cNvSpPr txBox="1"/>
          <p:nvPr/>
        </p:nvSpPr>
        <p:spPr>
          <a:xfrm>
            <a:off x="7943425" y="3279961"/>
            <a:ext cx="1653969" cy="2385259"/>
          </a:xfrm>
          <a:prstGeom prst="rect">
            <a:avLst/>
          </a:prstGeom>
          <a:noFill/>
        </p:spPr>
        <p:txBody>
          <a:bodyPr wrap="square" lIns="91429" tIns="45715" rIns="91429" bIns="45715" rtlCol="0">
            <a:spAutoFit/>
          </a:bodyPr>
          <a:lstStyle/>
          <a:p>
            <a:r>
              <a:rPr lang="en-US" sz="900" dirty="0">
                <a:solidFill>
                  <a:schemeClr val="tx1">
                    <a:lumMod val="50000"/>
                    <a:lumOff val="50000"/>
                  </a:schemeClr>
                </a:solidFill>
              </a:rPr>
              <a:t>CIMNE inaugurated the CIMNE - IBIZA branch in 2009. It has 80m2 and is located in the city of Ibiza. </a:t>
            </a:r>
          </a:p>
          <a:p>
            <a:r>
              <a:rPr lang="en-US" sz="900" dirty="0">
                <a:solidFill>
                  <a:schemeClr val="tx1">
                    <a:lumMod val="50000"/>
                    <a:lumOff val="50000"/>
                  </a:schemeClr>
                </a:solidFill>
              </a:rPr>
              <a:t>The main line of research of the branch is environmental acoustics, developing new algorithms to be used to study the propagation of environmental noise with applications to </a:t>
            </a:r>
            <a:r>
              <a:rPr lang="en-US" sz="900" i="1" dirty="0">
                <a:solidFill>
                  <a:schemeClr val="tx1">
                    <a:lumMod val="50000"/>
                    <a:lumOff val="50000"/>
                  </a:schemeClr>
                </a:solidFill>
              </a:rPr>
              <a:t>noise mapping</a:t>
            </a:r>
            <a:r>
              <a:rPr lang="en-US" sz="900" dirty="0">
                <a:solidFill>
                  <a:schemeClr val="tx1">
                    <a:lumMod val="50000"/>
                    <a:lumOff val="50000"/>
                  </a:schemeClr>
                </a:solidFill>
              </a:rPr>
              <a:t>. </a:t>
            </a:r>
          </a:p>
          <a:p>
            <a:endParaRPr lang="es-ES" sz="900" dirty="0">
              <a:solidFill>
                <a:schemeClr val="tx1">
                  <a:lumMod val="50000"/>
                  <a:lumOff val="50000"/>
                </a:schemeClr>
              </a:solidFill>
            </a:endParaRPr>
          </a:p>
          <a:p>
            <a:r>
              <a:rPr lang="es-ES" sz="800" b="1" dirty="0">
                <a:solidFill>
                  <a:schemeClr val="accent5"/>
                </a:solidFill>
              </a:rPr>
              <a:t>G. Molina</a:t>
            </a:r>
            <a:endParaRPr lang="es-ES" sz="800" dirty="0">
              <a:solidFill>
                <a:schemeClr val="tx1">
                  <a:lumMod val="50000"/>
                  <a:lumOff val="50000"/>
                </a:schemeClr>
              </a:solidFill>
            </a:endParaRPr>
          </a:p>
          <a:p>
            <a:r>
              <a:rPr lang="es-ES_tradnl" sz="800" dirty="0">
                <a:solidFill>
                  <a:schemeClr val="tx1">
                    <a:lumMod val="50000"/>
                    <a:lumOff val="50000"/>
                  </a:schemeClr>
                </a:solidFill>
              </a:rPr>
              <a:t>C/</a:t>
            </a:r>
            <a:r>
              <a:rPr lang="es-ES_tradnl" sz="800" dirty="0" err="1">
                <a:solidFill>
                  <a:schemeClr val="tx1">
                    <a:lumMod val="50000"/>
                    <a:lumOff val="50000"/>
                  </a:schemeClr>
                </a:solidFill>
              </a:rPr>
              <a:t>Bisbe</a:t>
            </a:r>
            <a:r>
              <a:rPr lang="es-ES_tradnl" sz="800" dirty="0">
                <a:solidFill>
                  <a:schemeClr val="tx1">
                    <a:lumMod val="50000"/>
                    <a:lumOff val="50000"/>
                  </a:schemeClr>
                </a:solidFill>
              </a:rPr>
              <a:t> Azara, 4, 3º 2ª</a:t>
            </a:r>
          </a:p>
          <a:p>
            <a:r>
              <a:rPr lang="fi-FI" sz="800" dirty="0">
                <a:solidFill>
                  <a:schemeClr val="tx1">
                    <a:lumMod val="50000"/>
                    <a:lumOff val="50000"/>
                  </a:schemeClr>
                </a:solidFill>
              </a:rPr>
              <a:t>07800 Ibiza, Spain</a:t>
            </a:r>
          </a:p>
          <a:p>
            <a:r>
              <a:rPr lang="es-ES" sz="800" dirty="0">
                <a:solidFill>
                  <a:schemeClr val="tx1">
                    <a:lumMod val="50000"/>
                    <a:lumOff val="50000"/>
                  </a:schemeClr>
                </a:solidFill>
              </a:rPr>
              <a:t>Tel. +34 97 193 11</a:t>
            </a:r>
          </a:p>
        </p:txBody>
      </p:sp>
      <p:pic>
        <p:nvPicPr>
          <p:cNvPr id="5" name="Imagen 4"/>
          <p:cNvPicPr>
            <a:picLocks noChangeAspect="1"/>
          </p:cNvPicPr>
          <p:nvPr/>
        </p:nvPicPr>
        <p:blipFill>
          <a:blip r:embed="rId3"/>
          <a:stretch>
            <a:fillRect/>
          </a:stretch>
        </p:blipFill>
        <p:spPr>
          <a:xfrm>
            <a:off x="2393225" y="1802360"/>
            <a:ext cx="1528128" cy="1290285"/>
          </a:xfrm>
          <a:prstGeom prst="rect">
            <a:avLst/>
          </a:prstGeom>
        </p:spPr>
      </p:pic>
      <p:pic>
        <p:nvPicPr>
          <p:cNvPr id="17" name="Imagen 16"/>
          <p:cNvPicPr>
            <a:picLocks noChangeAspect="1"/>
          </p:cNvPicPr>
          <p:nvPr/>
        </p:nvPicPr>
        <p:blipFill>
          <a:blip r:embed="rId4"/>
          <a:stretch>
            <a:fillRect/>
          </a:stretch>
        </p:blipFill>
        <p:spPr>
          <a:xfrm>
            <a:off x="4268291" y="1802360"/>
            <a:ext cx="1528128" cy="1290285"/>
          </a:xfrm>
          <a:prstGeom prst="rect">
            <a:avLst/>
          </a:prstGeom>
        </p:spPr>
      </p:pic>
      <p:pic>
        <p:nvPicPr>
          <p:cNvPr id="18" name="Imagen 17"/>
          <p:cNvPicPr>
            <a:picLocks noChangeAspect="1"/>
          </p:cNvPicPr>
          <p:nvPr/>
        </p:nvPicPr>
        <p:blipFill>
          <a:blip r:embed="rId5"/>
          <a:stretch>
            <a:fillRect/>
          </a:stretch>
        </p:blipFill>
        <p:spPr>
          <a:xfrm>
            <a:off x="6137536" y="1807038"/>
            <a:ext cx="1528128" cy="1290285"/>
          </a:xfrm>
          <a:prstGeom prst="rect">
            <a:avLst/>
          </a:prstGeom>
        </p:spPr>
      </p:pic>
      <p:pic>
        <p:nvPicPr>
          <p:cNvPr id="19" name="Imagen 18"/>
          <p:cNvPicPr>
            <a:picLocks noChangeAspect="1"/>
          </p:cNvPicPr>
          <p:nvPr/>
        </p:nvPicPr>
        <p:blipFill>
          <a:blip r:embed="rId6"/>
          <a:stretch>
            <a:fillRect/>
          </a:stretch>
        </p:blipFill>
        <p:spPr>
          <a:xfrm>
            <a:off x="8028936" y="1807035"/>
            <a:ext cx="1533971" cy="1295219"/>
          </a:xfrm>
          <a:prstGeom prst="rect">
            <a:avLst/>
          </a:prstGeom>
        </p:spPr>
      </p:pic>
      <p:sp>
        <p:nvSpPr>
          <p:cNvPr id="20" name="CuadroTexto 19"/>
          <p:cNvSpPr txBox="1"/>
          <p:nvPr/>
        </p:nvSpPr>
        <p:spPr>
          <a:xfrm>
            <a:off x="440402" y="3998962"/>
            <a:ext cx="1624535" cy="2708424"/>
          </a:xfrm>
          <a:prstGeom prst="rect">
            <a:avLst/>
          </a:prstGeom>
          <a:noFill/>
        </p:spPr>
        <p:txBody>
          <a:bodyPr wrap="square" lIns="91429" tIns="45715" rIns="91429" bIns="45715" rtlCol="0">
            <a:spAutoFit/>
          </a:bodyPr>
          <a:lstStyle/>
          <a:p>
            <a:r>
              <a:rPr lang="en-US" sz="900" dirty="0">
                <a:solidFill>
                  <a:schemeClr val="tx1">
                    <a:lumMod val="65000"/>
                    <a:lumOff val="35000"/>
                  </a:schemeClr>
                </a:solidFill>
              </a:rPr>
              <a:t>CIMNE’s main premises are located at the heart of the North Campus of UPC. The offices, situated at the C1 Building, occupy some 1,000 m2</a:t>
            </a:r>
            <a:r>
              <a:rPr lang="en-US" sz="900" b="1" dirty="0">
                <a:solidFill>
                  <a:srgbClr val="595959"/>
                </a:solidFill>
              </a:rPr>
              <a:t>. </a:t>
            </a:r>
            <a:r>
              <a:rPr lang="en-US" sz="900" dirty="0">
                <a:solidFill>
                  <a:srgbClr val="595959"/>
                </a:solidFill>
              </a:rPr>
              <a:t>Also, in July 2016 was inaugurated the B0 building, that hosts the </a:t>
            </a:r>
            <a:r>
              <a:rPr lang="en-US" sz="900" dirty="0" err="1">
                <a:solidFill>
                  <a:srgbClr val="595959"/>
                </a:solidFill>
              </a:rPr>
              <a:t>Flumen</a:t>
            </a:r>
            <a:r>
              <a:rPr lang="en-US" sz="900" dirty="0">
                <a:solidFill>
                  <a:srgbClr val="595959"/>
                </a:solidFill>
              </a:rPr>
              <a:t> Institute and provides work areas for CIMNE and UPC researchers.</a:t>
            </a:r>
          </a:p>
          <a:p>
            <a:endParaRPr lang="en-US" sz="900" b="1" baseline="30000" dirty="0">
              <a:solidFill>
                <a:srgbClr val="595959"/>
              </a:solidFill>
            </a:endParaRPr>
          </a:p>
          <a:p>
            <a:endParaRPr lang="es-ES" sz="1200" b="1" baseline="30000" dirty="0">
              <a:solidFill>
                <a:schemeClr val="accent5"/>
              </a:solidFill>
            </a:endParaRPr>
          </a:p>
          <a:p>
            <a:r>
              <a:rPr lang="es-ES_tradnl" sz="800" b="1" dirty="0">
                <a:solidFill>
                  <a:schemeClr val="accent5"/>
                </a:solidFill>
              </a:rPr>
              <a:t>A. Font</a:t>
            </a:r>
          </a:p>
          <a:p>
            <a:r>
              <a:rPr lang="en-US" sz="800" dirty="0">
                <a:solidFill>
                  <a:srgbClr val="595959"/>
                </a:solidFill>
              </a:rPr>
              <a:t>Campus Nord UPC, CIMNE Building C1</a:t>
            </a:r>
          </a:p>
          <a:p>
            <a:r>
              <a:rPr lang="it-IT" sz="800" dirty="0">
                <a:solidFill>
                  <a:srgbClr val="595959"/>
                </a:solidFill>
              </a:rPr>
              <a:t>C/ Gran </a:t>
            </a:r>
            <a:r>
              <a:rPr lang="it-IT" sz="800" dirty="0" err="1">
                <a:solidFill>
                  <a:srgbClr val="595959"/>
                </a:solidFill>
              </a:rPr>
              <a:t>Capità</a:t>
            </a:r>
            <a:r>
              <a:rPr lang="it-IT" sz="800" dirty="0">
                <a:solidFill>
                  <a:srgbClr val="595959"/>
                </a:solidFill>
              </a:rPr>
              <a:t>, </a:t>
            </a:r>
            <a:r>
              <a:rPr lang="it-IT" sz="800" dirty="0" err="1">
                <a:solidFill>
                  <a:srgbClr val="595959"/>
                </a:solidFill>
              </a:rPr>
              <a:t>S</a:t>
            </a:r>
            <a:r>
              <a:rPr lang="it-IT" sz="800" dirty="0">
                <a:solidFill>
                  <a:srgbClr val="595959"/>
                </a:solidFill>
              </a:rPr>
              <a:t>/</a:t>
            </a:r>
            <a:r>
              <a:rPr lang="it-IT" sz="800" dirty="0" err="1">
                <a:solidFill>
                  <a:srgbClr val="595959"/>
                </a:solidFill>
              </a:rPr>
              <a:t>N</a:t>
            </a:r>
            <a:r>
              <a:rPr lang="it-IT" sz="800" dirty="0">
                <a:solidFill>
                  <a:srgbClr val="595959"/>
                </a:solidFill>
              </a:rPr>
              <a:t>, 08034 </a:t>
            </a:r>
            <a:r>
              <a:rPr lang="it-IT" sz="800" dirty="0" err="1">
                <a:solidFill>
                  <a:srgbClr val="595959"/>
                </a:solidFill>
              </a:rPr>
              <a:t>Barcelona</a:t>
            </a:r>
            <a:r>
              <a:rPr lang="it-IT" sz="800" dirty="0">
                <a:solidFill>
                  <a:srgbClr val="595959"/>
                </a:solidFill>
              </a:rPr>
              <a:t>, </a:t>
            </a:r>
            <a:r>
              <a:rPr lang="it-IT" sz="800" dirty="0" err="1">
                <a:solidFill>
                  <a:srgbClr val="595959"/>
                </a:solidFill>
              </a:rPr>
              <a:t>Spain</a:t>
            </a:r>
            <a:endParaRPr lang="it-IT" sz="800" dirty="0">
              <a:solidFill>
                <a:srgbClr val="595959"/>
              </a:solidFill>
            </a:endParaRPr>
          </a:p>
          <a:p>
            <a:r>
              <a:rPr lang="es-ES" sz="800" dirty="0">
                <a:solidFill>
                  <a:srgbClr val="595959"/>
                </a:solidFill>
              </a:rPr>
              <a:t>+34 93 401 74 95</a:t>
            </a:r>
          </a:p>
        </p:txBody>
      </p:sp>
      <p:sp>
        <p:nvSpPr>
          <p:cNvPr id="21" name="CuadroTexto 20"/>
          <p:cNvSpPr txBox="1"/>
          <p:nvPr/>
        </p:nvSpPr>
        <p:spPr>
          <a:xfrm>
            <a:off x="523535" y="1565303"/>
            <a:ext cx="152812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b="1" dirty="0">
                <a:solidFill>
                  <a:srgbClr val="215968"/>
                </a:solidFill>
              </a:rPr>
              <a:t>BARCELONA</a:t>
            </a:r>
            <a:endParaRPr lang="es-ES" sz="1200" b="1" dirty="0">
              <a:solidFill>
                <a:srgbClr val="215968"/>
              </a:solidFill>
            </a:endParaRPr>
          </a:p>
        </p:txBody>
      </p:sp>
      <p:pic>
        <p:nvPicPr>
          <p:cNvPr id="22" name="Imagen 21"/>
          <p:cNvPicPr>
            <a:picLocks noChangeAspect="1"/>
          </p:cNvPicPr>
          <p:nvPr/>
        </p:nvPicPr>
        <p:blipFill>
          <a:blip r:embed="rId3"/>
          <a:stretch>
            <a:fillRect/>
          </a:stretch>
        </p:blipFill>
        <p:spPr>
          <a:xfrm>
            <a:off x="523535" y="1817994"/>
            <a:ext cx="1528128" cy="1290285"/>
          </a:xfrm>
          <a:prstGeom prst="rect">
            <a:avLst/>
          </a:prstGeom>
        </p:spPr>
      </p:pic>
      <p:pic>
        <p:nvPicPr>
          <p:cNvPr id="14" name="Imagen 13" descr="sede-cimne.t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23535" y="1822672"/>
            <a:ext cx="1528128" cy="2037831"/>
          </a:xfrm>
          <a:prstGeom prst="rect">
            <a:avLst/>
          </a:prstGeom>
        </p:spPr>
      </p:pic>
    </p:spTree>
    <p:extLst>
      <p:ext uri="{BB962C8B-B14F-4D97-AF65-F5344CB8AC3E}">
        <p14:creationId xmlns:p14="http://schemas.microsoft.com/office/powerpoint/2010/main" val="16199959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err="1">
                <a:hlinkClick r:id="rId2"/>
              </a:rPr>
              <a:t>Scientific</a:t>
            </a:r>
            <a:r>
              <a:rPr lang="es-ES" sz="3200" dirty="0">
                <a:hlinkClick r:id="rId2"/>
              </a:rPr>
              <a:t> </a:t>
            </a:r>
            <a:r>
              <a:rPr lang="es-ES" sz="3200" dirty="0" err="1">
                <a:hlinkClick r:id="rId2"/>
              </a:rPr>
              <a:t>societies</a:t>
            </a:r>
            <a:endParaRPr lang="es-ES" sz="3200" dirty="0">
              <a:hlinkClick r:id="rId2"/>
            </a:endParaRPr>
          </a:p>
        </p:txBody>
      </p:sp>
      <p:pic>
        <p:nvPicPr>
          <p:cNvPr id="4" name="Imagen 3" descr="Semni-new.jpg">
            <a:hlinkClick r:id="rId3"/>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5001" y="1757391"/>
            <a:ext cx="1406479" cy="282767"/>
          </a:xfrm>
          <a:prstGeom prst="rect">
            <a:avLst/>
          </a:prstGeom>
        </p:spPr>
      </p:pic>
      <p:sp>
        <p:nvSpPr>
          <p:cNvPr id="5" name="CuadroTexto 4"/>
          <p:cNvSpPr txBox="1"/>
          <p:nvPr/>
        </p:nvSpPr>
        <p:spPr>
          <a:xfrm>
            <a:off x="2265533" y="1693436"/>
            <a:ext cx="7372120" cy="461655"/>
          </a:xfrm>
          <a:prstGeom prst="rect">
            <a:avLst/>
          </a:prstGeom>
          <a:noFill/>
        </p:spPr>
        <p:txBody>
          <a:bodyPr wrap="square" lIns="91429" tIns="45715" rIns="91429" bIns="45715" rtlCol="0">
            <a:spAutoFit/>
          </a:bodyPr>
          <a:lstStyle/>
          <a:p>
            <a:r>
              <a:rPr lang="es-ES_tradnl" sz="1200" b="1" dirty="0">
                <a:solidFill>
                  <a:srgbClr val="4BACC6"/>
                </a:solidFill>
              </a:rPr>
              <a:t>Sociedad Española de Métodos Numéricos en Ingeniería</a:t>
            </a:r>
          </a:p>
          <a:p>
            <a:r>
              <a:rPr lang="es-ES_tradnl" sz="1200" dirty="0">
                <a:solidFill>
                  <a:schemeClr val="tx1">
                    <a:lumMod val="50000"/>
                    <a:lumOff val="50000"/>
                  </a:schemeClr>
                </a:solidFill>
              </a:rPr>
              <a:t>CIMNE </a:t>
            </a:r>
            <a:r>
              <a:rPr lang="es-ES_tradnl" sz="1200" dirty="0" err="1">
                <a:solidFill>
                  <a:schemeClr val="tx1">
                    <a:lumMod val="50000"/>
                    <a:lumOff val="50000"/>
                  </a:schemeClr>
                </a:solidFill>
              </a:rPr>
              <a:t>holds</a:t>
            </a:r>
            <a:r>
              <a:rPr lang="es-ES_tradnl" sz="1200" dirty="0">
                <a:solidFill>
                  <a:schemeClr val="tx1">
                    <a:lumMod val="50000"/>
                    <a:lumOff val="50000"/>
                  </a:schemeClr>
                </a:solidFill>
              </a:rPr>
              <a:t>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General </a:t>
            </a:r>
            <a:r>
              <a:rPr lang="es-ES_tradnl" sz="1200" dirty="0" err="1">
                <a:solidFill>
                  <a:schemeClr val="tx1">
                    <a:lumMod val="50000"/>
                    <a:lumOff val="50000"/>
                  </a:schemeClr>
                </a:solidFill>
              </a:rPr>
              <a:t>Secretariat</a:t>
            </a:r>
            <a:r>
              <a:rPr lang="es-ES_tradnl" sz="1200" dirty="0">
                <a:solidFill>
                  <a:schemeClr val="tx1">
                    <a:lumMod val="50000"/>
                    <a:lumOff val="50000"/>
                  </a:schemeClr>
                </a:solidFill>
              </a:rPr>
              <a:t> of </a:t>
            </a:r>
            <a:r>
              <a:rPr lang="es-ES_tradnl" sz="1200" dirty="0" err="1">
                <a:solidFill>
                  <a:schemeClr val="tx1">
                    <a:lumMod val="50000"/>
                    <a:lumOff val="50000"/>
                  </a:schemeClr>
                </a:solidFill>
              </a:rPr>
              <a:t>the</a:t>
            </a:r>
            <a:r>
              <a:rPr lang="es-ES_tradnl" sz="1200" dirty="0">
                <a:solidFill>
                  <a:schemeClr val="tx1">
                    <a:lumMod val="50000"/>
                    <a:lumOff val="50000"/>
                  </a:schemeClr>
                </a:solidFill>
              </a:rPr>
              <a:t> </a:t>
            </a:r>
            <a:r>
              <a:rPr lang="es-ES_tradnl" sz="1200" dirty="0" err="1">
                <a:solidFill>
                  <a:schemeClr val="tx1">
                    <a:lumMod val="50000"/>
                    <a:lumOff val="50000"/>
                  </a:schemeClr>
                </a:solidFill>
              </a:rPr>
              <a:t>Spanish</a:t>
            </a:r>
            <a:r>
              <a:rPr lang="es-ES_tradnl" sz="1200" dirty="0">
                <a:solidFill>
                  <a:schemeClr val="tx1">
                    <a:lumMod val="50000"/>
                    <a:lumOff val="50000"/>
                  </a:schemeClr>
                </a:solidFill>
              </a:rPr>
              <a:t> </a:t>
            </a:r>
            <a:r>
              <a:rPr lang="es-ES_tradnl" sz="1200" dirty="0" err="1">
                <a:solidFill>
                  <a:schemeClr val="tx1">
                    <a:lumMod val="50000"/>
                    <a:lumOff val="50000"/>
                  </a:schemeClr>
                </a:solidFill>
              </a:rPr>
              <a:t>Association</a:t>
            </a:r>
            <a:r>
              <a:rPr lang="es-ES_tradnl" sz="1200" dirty="0">
                <a:solidFill>
                  <a:schemeClr val="tx1">
                    <a:lumMod val="50000"/>
                    <a:lumOff val="50000"/>
                  </a:schemeClr>
                </a:solidFill>
              </a:rPr>
              <a:t> </a:t>
            </a:r>
            <a:r>
              <a:rPr lang="es-ES_tradnl" sz="1200" dirty="0" err="1">
                <a:solidFill>
                  <a:schemeClr val="tx1">
                    <a:lumMod val="50000"/>
                    <a:lumOff val="50000"/>
                  </a:schemeClr>
                </a:solidFill>
              </a:rPr>
              <a:t>for</a:t>
            </a:r>
            <a:r>
              <a:rPr lang="es-ES_tradnl" sz="1200" dirty="0">
                <a:solidFill>
                  <a:schemeClr val="tx1">
                    <a:lumMod val="50000"/>
                    <a:lumOff val="50000"/>
                  </a:schemeClr>
                </a:solidFill>
              </a:rPr>
              <a:t> </a:t>
            </a:r>
            <a:r>
              <a:rPr lang="es-ES_tradnl" sz="1200" dirty="0" err="1">
                <a:solidFill>
                  <a:schemeClr val="tx1">
                    <a:lumMod val="50000"/>
                    <a:lumOff val="50000"/>
                  </a:schemeClr>
                </a:solidFill>
              </a:rPr>
              <a:t>Numerical</a:t>
            </a:r>
            <a:r>
              <a:rPr lang="es-ES_tradnl" sz="1200" dirty="0">
                <a:solidFill>
                  <a:schemeClr val="tx1">
                    <a:lumMod val="50000"/>
                    <a:lumOff val="50000"/>
                  </a:schemeClr>
                </a:solidFill>
              </a:rPr>
              <a:t> </a:t>
            </a:r>
            <a:r>
              <a:rPr lang="es-ES_tradnl" sz="1200" dirty="0" err="1">
                <a:solidFill>
                  <a:schemeClr val="tx1">
                    <a:lumMod val="50000"/>
                    <a:lumOff val="50000"/>
                  </a:schemeClr>
                </a:solidFill>
              </a:rPr>
              <a:t>Methods</a:t>
            </a:r>
            <a:r>
              <a:rPr lang="es-ES_tradnl" sz="1200" dirty="0">
                <a:solidFill>
                  <a:schemeClr val="tx1">
                    <a:lumMod val="50000"/>
                    <a:lumOff val="50000"/>
                  </a:schemeClr>
                </a:solidFill>
              </a:rPr>
              <a:t> in </a:t>
            </a:r>
            <a:r>
              <a:rPr lang="es-ES_tradnl" sz="1200" dirty="0" err="1">
                <a:solidFill>
                  <a:schemeClr val="tx1">
                    <a:lumMod val="50000"/>
                    <a:lumOff val="50000"/>
                  </a:schemeClr>
                </a:solidFill>
              </a:rPr>
              <a:t>Engineering</a:t>
            </a:r>
            <a:r>
              <a:rPr lang="es-ES_tradnl" sz="1200" dirty="0">
                <a:solidFill>
                  <a:schemeClr val="tx1">
                    <a:lumMod val="50000"/>
                    <a:lumOff val="50000"/>
                  </a:schemeClr>
                </a:solidFill>
              </a:rPr>
              <a:t>.</a:t>
            </a:r>
            <a:endParaRPr lang="es-ES" sz="1200" dirty="0">
              <a:solidFill>
                <a:schemeClr val="tx1">
                  <a:lumMod val="50000"/>
                  <a:lumOff val="50000"/>
                </a:schemeClr>
              </a:solidFill>
            </a:endParaRPr>
          </a:p>
        </p:txBody>
      </p:sp>
      <p:sp>
        <p:nvSpPr>
          <p:cNvPr id="7" name="CuadroTexto 6"/>
          <p:cNvSpPr txBox="1"/>
          <p:nvPr/>
        </p:nvSpPr>
        <p:spPr>
          <a:xfrm>
            <a:off x="2262610" y="2576752"/>
            <a:ext cx="7037041" cy="461655"/>
          </a:xfrm>
          <a:prstGeom prst="rect">
            <a:avLst/>
          </a:prstGeom>
          <a:noFill/>
        </p:spPr>
        <p:txBody>
          <a:bodyPr wrap="square" lIns="91429" tIns="45715" rIns="91429" bIns="45715" rtlCol="0">
            <a:spAutoFit/>
          </a:bodyPr>
          <a:lstStyle/>
          <a:p>
            <a:r>
              <a:rPr lang="en-US" sz="1200" b="1" dirty="0">
                <a:solidFill>
                  <a:srgbClr val="4BACC6"/>
                </a:solidFill>
              </a:rPr>
              <a:t>International Association For Computational Mechanics</a:t>
            </a:r>
          </a:p>
          <a:p>
            <a:r>
              <a:rPr lang="en-US" sz="1200" dirty="0">
                <a:solidFill>
                  <a:srgbClr val="7F7F7F"/>
                </a:solidFill>
              </a:rPr>
              <a:t>CIMNE holds the General Secretariat of the International Association for Computational Mechanics.</a:t>
            </a:r>
            <a:endParaRPr lang="es-ES" sz="1200" dirty="0">
              <a:solidFill>
                <a:srgbClr val="7F7F7F"/>
              </a:solidFill>
            </a:endParaRPr>
          </a:p>
        </p:txBody>
      </p:sp>
      <p:sp>
        <p:nvSpPr>
          <p:cNvPr id="8" name="CuadroTexto 7"/>
          <p:cNvSpPr txBox="1"/>
          <p:nvPr/>
        </p:nvSpPr>
        <p:spPr>
          <a:xfrm>
            <a:off x="2262608" y="3488025"/>
            <a:ext cx="7539478" cy="461655"/>
          </a:xfrm>
          <a:prstGeom prst="rect">
            <a:avLst/>
          </a:prstGeom>
          <a:noFill/>
        </p:spPr>
        <p:txBody>
          <a:bodyPr wrap="square" lIns="91429" tIns="45715" rIns="91429" bIns="45715" rtlCol="0">
            <a:spAutoFit/>
          </a:bodyPr>
          <a:lstStyle/>
          <a:p>
            <a:r>
              <a:rPr lang="en-US" sz="1200" b="1" dirty="0">
                <a:solidFill>
                  <a:srgbClr val="4BACC6"/>
                </a:solidFill>
              </a:rPr>
              <a:t>European Community on Computational Methods in Applied Sciences</a:t>
            </a:r>
          </a:p>
          <a:p>
            <a:r>
              <a:rPr lang="en-US" sz="1200" dirty="0">
                <a:solidFill>
                  <a:srgbClr val="7F7F7F"/>
                </a:solidFill>
              </a:rPr>
              <a:t>CIMNE holds the Secretariat of the European Community on Computational Methods in Applied Sciences.</a:t>
            </a:r>
            <a:endParaRPr lang="es-ES" sz="1200" dirty="0">
              <a:solidFill>
                <a:srgbClr val="7F7F7F"/>
              </a:solidFill>
            </a:endParaRPr>
          </a:p>
        </p:txBody>
      </p:sp>
      <p:sp>
        <p:nvSpPr>
          <p:cNvPr id="9" name="CuadroTexto 8"/>
          <p:cNvSpPr txBox="1"/>
          <p:nvPr/>
        </p:nvSpPr>
        <p:spPr>
          <a:xfrm>
            <a:off x="2256408" y="4379921"/>
            <a:ext cx="7649592" cy="646321"/>
          </a:xfrm>
          <a:prstGeom prst="rect">
            <a:avLst/>
          </a:prstGeom>
          <a:noFill/>
        </p:spPr>
        <p:txBody>
          <a:bodyPr wrap="square" lIns="91429" tIns="45715" rIns="91429" bIns="45715" rtlCol="0">
            <a:spAutoFit/>
          </a:bodyPr>
          <a:lstStyle/>
          <a:p>
            <a:r>
              <a:rPr lang="en-US" sz="1200" b="1" dirty="0">
                <a:solidFill>
                  <a:schemeClr val="accent5"/>
                </a:solidFill>
              </a:rPr>
              <a:t>European Research Community On Flow, Turbulence And Combustion</a:t>
            </a:r>
          </a:p>
          <a:p>
            <a:r>
              <a:rPr lang="en-US" sz="1200" dirty="0">
                <a:solidFill>
                  <a:srgbClr val="7F7F7F"/>
                </a:solidFill>
              </a:rPr>
              <a:t>CIMNE is a Pilot Centre for the European Research Community in Flow, Turbulence and Combustion. ERCOFTAC Spanish Pilot Centre.</a:t>
            </a:r>
            <a:endParaRPr lang="es-ES" sz="1200" dirty="0">
              <a:solidFill>
                <a:srgbClr val="7F7F7F"/>
              </a:solidFill>
            </a:endParaRPr>
          </a:p>
        </p:txBody>
      </p:sp>
      <p:sp>
        <p:nvSpPr>
          <p:cNvPr id="10" name="CuadroTexto 9"/>
          <p:cNvSpPr txBox="1"/>
          <p:nvPr/>
        </p:nvSpPr>
        <p:spPr>
          <a:xfrm>
            <a:off x="2256408" y="5363716"/>
            <a:ext cx="7649592" cy="646321"/>
          </a:xfrm>
          <a:prstGeom prst="rect">
            <a:avLst/>
          </a:prstGeom>
          <a:noFill/>
        </p:spPr>
        <p:txBody>
          <a:bodyPr wrap="square" lIns="91429" tIns="45715" rIns="91429" bIns="45715" rtlCol="0">
            <a:spAutoFit/>
          </a:bodyPr>
          <a:lstStyle/>
          <a:p>
            <a:r>
              <a:rPr lang="en-US" sz="1200" b="1" dirty="0">
                <a:solidFill>
                  <a:srgbClr val="4BACC6"/>
                </a:solidFill>
              </a:rPr>
              <a:t>International Association of CIMNE Classrooms</a:t>
            </a:r>
          </a:p>
          <a:p>
            <a:r>
              <a:rPr lang="en-US" sz="1200" dirty="0">
                <a:solidFill>
                  <a:srgbClr val="7F7F7F"/>
                </a:solidFill>
              </a:rPr>
              <a:t>The International Association of CIMNE Classrooms is a non-governmental civil non-profit organization which aims to promote the advancement of numerical methods in a common academic space.</a:t>
            </a:r>
            <a:endParaRPr lang="es-ES" sz="1200" dirty="0">
              <a:solidFill>
                <a:srgbClr val="7F7F7F"/>
              </a:solidFill>
            </a:endParaRPr>
          </a:p>
        </p:txBody>
      </p:sp>
      <p:pic>
        <p:nvPicPr>
          <p:cNvPr id="15" name="Imagen 14" descr="aiac-logo.png">
            <a:hlinkClick r:id="rId5"/>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84999" y="5422029"/>
            <a:ext cx="1680536" cy="551083"/>
          </a:xfrm>
          <a:prstGeom prst="rect">
            <a:avLst/>
          </a:prstGeom>
        </p:spPr>
      </p:pic>
      <p:pic>
        <p:nvPicPr>
          <p:cNvPr id="17" name="Imagen 16" descr="ERCOFTAC.jpg">
            <a:hlinkClick r:id="rId7"/>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83068" y="4248413"/>
            <a:ext cx="998444" cy="996064"/>
          </a:xfrm>
          <a:prstGeom prst="rect">
            <a:avLst/>
          </a:prstGeom>
        </p:spPr>
      </p:pic>
      <p:pic>
        <p:nvPicPr>
          <p:cNvPr id="18" name="Imagen 17" descr="eccomas_50cm.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40551" y="3142931"/>
            <a:ext cx="1650184" cy="922481"/>
          </a:xfrm>
          <a:prstGeom prst="rect">
            <a:avLst/>
          </a:prstGeom>
        </p:spPr>
      </p:pic>
      <p:pic>
        <p:nvPicPr>
          <p:cNvPr id="19" name="Imagen 18" descr="LogoIACM.jpg">
            <a:hlinkClick r:id="rId11"/>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75517" y="2353777"/>
            <a:ext cx="1423864" cy="712047"/>
          </a:xfrm>
          <a:prstGeom prst="rect">
            <a:avLst/>
          </a:prstGeom>
        </p:spPr>
      </p:pic>
    </p:spTree>
    <p:extLst>
      <p:ext uri="{BB962C8B-B14F-4D97-AF65-F5344CB8AC3E}">
        <p14:creationId xmlns:p14="http://schemas.microsoft.com/office/powerpoint/2010/main" val="296524831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epositphotos_29997395_l-201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35" y="1177090"/>
            <a:ext cx="10065116" cy="6709475"/>
          </a:xfrm>
          <a:prstGeom prst="rect">
            <a:avLst/>
          </a:prstGeom>
        </p:spPr>
      </p:pic>
      <p:sp>
        <p:nvSpPr>
          <p:cNvPr id="2" name="Título 1"/>
          <p:cNvSpPr>
            <a:spLocks noGrp="1"/>
          </p:cNvSpPr>
          <p:nvPr>
            <p:ph type="title"/>
          </p:nvPr>
        </p:nvSpPr>
        <p:spPr/>
        <p:txBody>
          <a:bodyPr/>
          <a:lstStyle/>
          <a:p>
            <a:r>
              <a:rPr lang="es-ES" sz="3200" dirty="0" err="1"/>
              <a:t>Alliances</a:t>
            </a:r>
            <a:endParaRPr lang="es-ES" sz="3200" dirty="0"/>
          </a:p>
        </p:txBody>
      </p:sp>
      <p:sp>
        <p:nvSpPr>
          <p:cNvPr id="5" name="Rectángulo 4"/>
          <p:cNvSpPr/>
          <p:nvPr/>
        </p:nvSpPr>
        <p:spPr>
          <a:xfrm>
            <a:off x="1087028" y="1454771"/>
            <a:ext cx="7737529" cy="4858472"/>
          </a:xfrm>
          <a:prstGeom prst="rect">
            <a:avLst/>
          </a:prstGeom>
          <a:solidFill>
            <a:schemeClr val="bg1">
              <a:alpha val="86000"/>
            </a:schemeClr>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3" name="CuadroTexto 2"/>
          <p:cNvSpPr txBox="1"/>
          <p:nvPr/>
        </p:nvSpPr>
        <p:spPr>
          <a:xfrm>
            <a:off x="1470776" y="1772467"/>
            <a:ext cx="7079792" cy="3400920"/>
          </a:xfrm>
          <a:prstGeom prst="rect">
            <a:avLst/>
          </a:prstGeom>
          <a:noFill/>
        </p:spPr>
        <p:txBody>
          <a:bodyPr wrap="square" lIns="91429" tIns="45715" rIns="91429" bIns="45715" rtlCol="0">
            <a:spAutoFit/>
          </a:bodyPr>
          <a:lstStyle/>
          <a:p>
            <a:r>
              <a:rPr lang="en-US" sz="1600" i="1" dirty="0">
                <a:solidFill>
                  <a:schemeClr val="tx1">
                    <a:lumMod val="50000"/>
                    <a:lumOff val="50000"/>
                  </a:schemeClr>
                </a:solidFill>
              </a:rPr>
              <a:t>In 2012, the Government of </a:t>
            </a:r>
            <a:r>
              <a:rPr lang="en-US" sz="1600" i="1" dirty="0" err="1">
                <a:solidFill>
                  <a:schemeClr val="tx1">
                    <a:lumMod val="50000"/>
                    <a:lumOff val="50000"/>
                  </a:schemeClr>
                </a:solidFill>
              </a:rPr>
              <a:t>Catalunya</a:t>
            </a:r>
            <a:r>
              <a:rPr lang="en-US" sz="1600" i="1" dirty="0">
                <a:solidFill>
                  <a:schemeClr val="tx1">
                    <a:lumMod val="50000"/>
                    <a:lumOff val="50000"/>
                  </a:schemeClr>
                </a:solidFill>
              </a:rPr>
              <a:t> created the FLUMEN Institute for River Dynamics and Hydrologic Engineering as a partnership between CIMNE and UPC · </a:t>
            </a:r>
            <a:r>
              <a:rPr lang="en-US" sz="1600" i="1" dirty="0" err="1">
                <a:solidFill>
                  <a:schemeClr val="tx1">
                    <a:lumMod val="50000"/>
                    <a:lumOff val="50000"/>
                  </a:schemeClr>
                </a:solidFill>
              </a:rPr>
              <a:t>BarcelonaTech</a:t>
            </a:r>
            <a:r>
              <a:rPr lang="en-US" sz="1600" i="1" dirty="0">
                <a:solidFill>
                  <a:schemeClr val="tx1">
                    <a:lumMod val="50000"/>
                    <a:lumOff val="50000"/>
                  </a:schemeClr>
                </a:solidFill>
              </a:rPr>
              <a:t>. </a:t>
            </a:r>
          </a:p>
          <a:p>
            <a:endParaRPr lang="en-US" sz="1600" i="1" dirty="0">
              <a:solidFill>
                <a:schemeClr val="tx1">
                  <a:lumMod val="50000"/>
                  <a:lumOff val="50000"/>
                </a:schemeClr>
              </a:solidFill>
            </a:endParaRPr>
          </a:p>
          <a:p>
            <a:r>
              <a:rPr lang="en-US" sz="1600" dirty="0">
                <a:solidFill>
                  <a:schemeClr val="tx1">
                    <a:lumMod val="50000"/>
                    <a:lumOff val="50000"/>
                  </a:schemeClr>
                </a:solidFill>
              </a:rPr>
              <a:t>FLUMEN Institute merges the prestigious </a:t>
            </a:r>
            <a:r>
              <a:rPr lang="en-US" sz="1600" dirty="0" err="1">
                <a:solidFill>
                  <a:schemeClr val="tx1">
                    <a:lumMod val="50000"/>
                    <a:lumOff val="50000"/>
                  </a:schemeClr>
                </a:solidFill>
              </a:rPr>
              <a:t>Flumen</a:t>
            </a:r>
            <a:r>
              <a:rPr lang="en-US" sz="1600" dirty="0">
                <a:solidFill>
                  <a:schemeClr val="tx1">
                    <a:lumMod val="50000"/>
                    <a:lumOff val="50000"/>
                  </a:schemeClr>
                </a:solidFill>
              </a:rPr>
              <a:t> RTD group existing since 2005 at the School of Civil Engineering of UPC and CIMNE, bringing together the numerical and experimental expertise of </a:t>
            </a:r>
            <a:r>
              <a:rPr lang="en-US" sz="1600" dirty="0" err="1">
                <a:solidFill>
                  <a:schemeClr val="tx1">
                    <a:lumMod val="50000"/>
                    <a:lumOff val="50000"/>
                  </a:schemeClr>
                </a:solidFill>
              </a:rPr>
              <a:t>Flumen</a:t>
            </a:r>
            <a:r>
              <a:rPr lang="en-US" sz="1600" dirty="0">
                <a:solidFill>
                  <a:schemeClr val="tx1">
                    <a:lumMod val="50000"/>
                    <a:lumOff val="50000"/>
                  </a:schemeClr>
                </a:solidFill>
              </a:rPr>
              <a:t> RTD group in hydraulics with the broad experience of CIMNE on numerical methods. </a:t>
            </a:r>
          </a:p>
          <a:p>
            <a:endParaRPr lang="en-US" sz="1600" dirty="0">
              <a:solidFill>
                <a:schemeClr val="tx1">
                  <a:lumMod val="50000"/>
                  <a:lumOff val="50000"/>
                </a:schemeClr>
              </a:solidFill>
            </a:endParaRPr>
          </a:p>
          <a:p>
            <a:r>
              <a:rPr lang="en-US" sz="1600" dirty="0">
                <a:solidFill>
                  <a:schemeClr val="tx1">
                    <a:lumMod val="50000"/>
                    <a:lumOff val="50000"/>
                  </a:schemeClr>
                </a:solidFill>
              </a:rPr>
              <a:t>The objectives of FLUMEN are the promotion of research and technology transfer activities in the field of river dynamics and hydrologic engineering. The </a:t>
            </a:r>
            <a:r>
              <a:rPr lang="en-US" sz="1600" dirty="0" err="1">
                <a:solidFill>
                  <a:schemeClr val="tx1">
                    <a:lumMod val="50000"/>
                    <a:lumOff val="50000"/>
                  </a:schemeClr>
                </a:solidFill>
              </a:rPr>
              <a:t>Flumen</a:t>
            </a:r>
            <a:r>
              <a:rPr lang="en-US" sz="1600" dirty="0">
                <a:solidFill>
                  <a:schemeClr val="tx1">
                    <a:lumMod val="50000"/>
                    <a:lumOff val="50000"/>
                  </a:schemeClr>
                </a:solidFill>
              </a:rPr>
              <a:t> Institute is directed by Prof. </a:t>
            </a:r>
            <a:r>
              <a:rPr lang="en-US" sz="1600" dirty="0" err="1">
                <a:solidFill>
                  <a:schemeClr val="tx1">
                    <a:lumMod val="50000"/>
                    <a:lumOff val="50000"/>
                  </a:schemeClr>
                </a:solidFill>
              </a:rPr>
              <a:t>Josep</a:t>
            </a:r>
            <a:r>
              <a:rPr lang="en-US" sz="1600" dirty="0">
                <a:solidFill>
                  <a:schemeClr val="tx1">
                    <a:lumMod val="50000"/>
                    <a:lumOff val="50000"/>
                  </a:schemeClr>
                </a:solidFill>
              </a:rPr>
              <a:t> </a:t>
            </a:r>
            <a:r>
              <a:rPr lang="en-US" sz="1600" dirty="0" err="1">
                <a:solidFill>
                  <a:schemeClr val="tx1">
                    <a:lumMod val="50000"/>
                    <a:lumOff val="50000"/>
                  </a:schemeClr>
                </a:solidFill>
              </a:rPr>
              <a:t>Dolz</a:t>
            </a:r>
            <a:r>
              <a:rPr lang="en-US" sz="1600" dirty="0">
                <a:solidFill>
                  <a:schemeClr val="tx1">
                    <a:lumMod val="50000"/>
                    <a:lumOff val="50000"/>
                  </a:schemeClr>
                </a:solidFill>
              </a:rPr>
              <a:t>.</a:t>
            </a:r>
          </a:p>
          <a:p>
            <a:endParaRPr lang="es-ES" dirty="0">
              <a:solidFill>
                <a:schemeClr val="tx1">
                  <a:lumMod val="50000"/>
                  <a:lumOff val="50000"/>
                </a:schemeClr>
              </a:solidFill>
            </a:endParaRPr>
          </a:p>
        </p:txBody>
      </p:sp>
      <p:pic>
        <p:nvPicPr>
          <p:cNvPr id="7" name="Imagen 6" descr="logos-ok.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87028" y="5639971"/>
            <a:ext cx="7737529" cy="673272"/>
          </a:xfrm>
          <a:prstGeom prst="rect">
            <a:avLst/>
          </a:prstGeom>
        </p:spPr>
      </p:pic>
      <p:sp>
        <p:nvSpPr>
          <p:cNvPr id="8" name="CuadroTexto 7"/>
          <p:cNvSpPr txBox="1"/>
          <p:nvPr/>
        </p:nvSpPr>
        <p:spPr>
          <a:xfrm>
            <a:off x="1479842" y="5399608"/>
            <a:ext cx="7737529" cy="307766"/>
          </a:xfrm>
          <a:prstGeom prst="rect">
            <a:avLst/>
          </a:prstGeom>
          <a:noFill/>
        </p:spPr>
        <p:txBody>
          <a:bodyPr wrap="square" lIns="91429" tIns="45715" rIns="91429" bIns="45715" rtlCol="0">
            <a:spAutoFit/>
          </a:bodyPr>
          <a:lstStyle/>
          <a:p>
            <a:r>
              <a:rPr lang="es-ES" sz="1400" b="1" dirty="0">
                <a:solidFill>
                  <a:schemeClr val="accent5"/>
                </a:solidFill>
              </a:rPr>
              <a:t>MEMBERS</a:t>
            </a:r>
          </a:p>
        </p:txBody>
      </p:sp>
    </p:spTree>
    <p:extLst>
      <p:ext uri="{BB962C8B-B14F-4D97-AF65-F5344CB8AC3E}">
        <p14:creationId xmlns:p14="http://schemas.microsoft.com/office/powerpoint/2010/main" val="35466786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825" y="650611"/>
            <a:ext cx="9906000" cy="523210"/>
          </a:xfrm>
          <a:prstGeom prst="rect">
            <a:avLst/>
          </a:prstGeom>
        </p:spPr>
        <p:txBody>
          <a:bodyPr wrap="square" lIns="91429" tIns="45715" rIns="91429" bIns="45715">
            <a:spAutoFit/>
          </a:bodyPr>
          <a:lstStyle/>
          <a:p>
            <a:pPr lvl="0" algn="ctr"/>
            <a:r>
              <a:rPr lang="es-ES_tradnl" sz="2800" b="1" dirty="0">
                <a:solidFill>
                  <a:srgbClr val="FFFFFF"/>
                </a:solidFill>
                <a:hlinkClick r:id="rId2"/>
              </a:rPr>
              <a:t>RESEARCH LINES, RTD AREAS AND GROUPS</a:t>
            </a:r>
            <a:endParaRPr lang="es-ES" sz="2800" b="1" dirty="0"/>
          </a:p>
        </p:txBody>
      </p:sp>
      <p:pic>
        <p:nvPicPr>
          <p:cNvPr id="6" name="Imagen 5"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2" name="Imagen 1" descr="research-groups-and-areas-20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7632" y="1264885"/>
            <a:ext cx="5767562" cy="5767562"/>
          </a:xfrm>
          <a:prstGeom prst="rect">
            <a:avLst/>
          </a:prstGeom>
        </p:spPr>
      </p:pic>
    </p:spTree>
    <p:extLst>
      <p:ext uri="{BB962C8B-B14F-4D97-AF65-F5344CB8AC3E}">
        <p14:creationId xmlns:p14="http://schemas.microsoft.com/office/powerpoint/2010/main" val="558732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a:xfrm>
            <a:off x="8439652" y="5346839"/>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9" name="CuadroTexto 8"/>
          <p:cNvSpPr txBox="1"/>
          <p:nvPr/>
        </p:nvSpPr>
        <p:spPr>
          <a:xfrm>
            <a:off x="8439655" y="5670249"/>
            <a:ext cx="1227218" cy="523210"/>
          </a:xfrm>
          <a:prstGeom prst="rect">
            <a:avLst/>
          </a:prstGeom>
          <a:noFill/>
        </p:spPr>
        <p:txBody>
          <a:bodyPr wrap="square" lIns="91429" tIns="45715" rIns="91429" bIns="45715" rtlCol="0">
            <a:spAutoFit/>
          </a:bodyPr>
          <a:lstStyle/>
          <a:p>
            <a:pPr algn="ctr"/>
            <a:r>
              <a:rPr lang="es-ES" sz="1400" b="1" dirty="0">
                <a:hlinkClick r:id="rId2"/>
              </a:rPr>
              <a:t>MORE </a:t>
            </a:r>
          </a:p>
          <a:p>
            <a:pPr algn="ctr"/>
            <a:r>
              <a:rPr lang="es-ES" sz="1400" b="1" dirty="0">
                <a:hlinkClick r:id="rId2"/>
              </a:rPr>
              <a:t>GRAPHICS</a:t>
            </a:r>
            <a:endParaRPr lang="es-ES" sz="1400" b="1" dirty="0"/>
          </a:p>
        </p:txBody>
      </p:sp>
      <p:sp>
        <p:nvSpPr>
          <p:cNvPr id="15" name="Título 14"/>
          <p:cNvSpPr>
            <a:spLocks noGrp="1"/>
          </p:cNvSpPr>
          <p:nvPr>
            <p:ph type="title"/>
          </p:nvPr>
        </p:nvSpPr>
        <p:spPr>
          <a:xfrm>
            <a:off x="12825" y="482741"/>
            <a:ext cx="9906000" cy="657820"/>
          </a:xfrm>
        </p:spPr>
        <p:txBody>
          <a:bodyPr/>
          <a:lstStyle/>
          <a:p>
            <a:r>
              <a:rPr lang="es-ES" sz="3200" b="1" dirty="0">
                <a:hlinkClick r:id="rId3"/>
              </a:rPr>
              <a:t>RTD </a:t>
            </a:r>
            <a:r>
              <a:rPr lang="es-ES" sz="3200" b="1" dirty="0" err="1">
                <a:hlinkClick r:id="rId3"/>
              </a:rPr>
              <a:t>projects</a:t>
            </a:r>
            <a:endParaRPr lang="es-ES" sz="3200" b="1" dirty="0">
              <a:hlinkClick r:id="rId3"/>
            </a:endParaRPr>
          </a:p>
        </p:txBody>
      </p:sp>
      <p:pic>
        <p:nvPicPr>
          <p:cNvPr id="12" name="Imagen 11"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9" name="Elipse 18"/>
          <p:cNvSpPr/>
          <p:nvPr/>
        </p:nvSpPr>
        <p:spPr>
          <a:xfrm>
            <a:off x="7062147" y="5338160"/>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1" name="CuadroTexto 10"/>
          <p:cNvSpPr txBox="1"/>
          <p:nvPr/>
        </p:nvSpPr>
        <p:spPr>
          <a:xfrm>
            <a:off x="7062147" y="5605603"/>
            <a:ext cx="1227220"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3"/>
              </a:rPr>
              <a:t>ON-GOING PROJECTS</a:t>
            </a:r>
            <a:endParaRPr lang="es-ES" sz="1400" dirty="0"/>
          </a:p>
        </p:txBody>
      </p:sp>
      <p:sp>
        <p:nvSpPr>
          <p:cNvPr id="2" name="Rectángulo 1"/>
          <p:cNvSpPr/>
          <p:nvPr/>
        </p:nvSpPr>
        <p:spPr>
          <a:xfrm>
            <a:off x="472075" y="2038890"/>
            <a:ext cx="702063" cy="261600"/>
          </a:xfrm>
          <a:prstGeom prst="rect">
            <a:avLst/>
          </a:prstGeom>
        </p:spPr>
        <p:txBody>
          <a:bodyPr wrap="none" lIns="91429" tIns="45715" rIns="91429" bIns="45715">
            <a:spAutoFit/>
          </a:bodyPr>
          <a:lstStyle/>
          <a:p>
            <a:r>
              <a:rPr lang="es-ES" sz="1100" b="1" dirty="0">
                <a:solidFill>
                  <a:schemeClr val="tx1">
                    <a:lumMod val="65000"/>
                    <a:lumOff val="35000"/>
                  </a:schemeClr>
                </a:solidFill>
              </a:rPr>
              <a:t>–In M€–</a:t>
            </a:r>
          </a:p>
        </p:txBody>
      </p:sp>
      <p:sp>
        <p:nvSpPr>
          <p:cNvPr id="8" name="CuadroTexto 7"/>
          <p:cNvSpPr txBox="1"/>
          <p:nvPr/>
        </p:nvSpPr>
        <p:spPr>
          <a:xfrm>
            <a:off x="6863127" y="3224143"/>
            <a:ext cx="2852477" cy="1302911"/>
          </a:xfrm>
          <a:prstGeom prst="rect">
            <a:avLst/>
          </a:prstGeom>
          <a:noFill/>
        </p:spPr>
        <p:txBody>
          <a:bodyPr wrap="square" lIns="91429" tIns="45715" rIns="91429" bIns="45715" rtlCol="0">
            <a:spAutoFit/>
          </a:bodyPr>
          <a:lstStyle/>
          <a:p>
            <a:r>
              <a:rPr lang="es-ES" sz="1400" b="1" dirty="0">
                <a:solidFill>
                  <a:schemeClr val="accent5"/>
                </a:solidFill>
              </a:rPr>
              <a:t>ON-GOING RTD PROJECTS:</a:t>
            </a:r>
          </a:p>
          <a:p>
            <a:pPr>
              <a:spcBef>
                <a:spcPts val="500"/>
              </a:spcBef>
            </a:pPr>
            <a:r>
              <a:rPr lang="es-ES" sz="1200" b="1" dirty="0" err="1">
                <a:solidFill>
                  <a:srgbClr val="4BACC6"/>
                </a:solidFill>
              </a:rPr>
              <a:t>National</a:t>
            </a:r>
            <a:r>
              <a:rPr lang="es-ES" sz="1200" b="1" dirty="0">
                <a:solidFill>
                  <a:srgbClr val="4BACC6"/>
                </a:solidFill>
              </a:rPr>
              <a:t> </a:t>
            </a:r>
            <a:r>
              <a:rPr lang="es-ES" sz="1200" b="1" dirty="0" err="1">
                <a:solidFill>
                  <a:srgbClr val="4BACC6"/>
                </a:solidFill>
              </a:rPr>
              <a:t>Projects</a:t>
            </a:r>
            <a:r>
              <a:rPr lang="es-ES" sz="1200" b="1" dirty="0">
                <a:solidFill>
                  <a:srgbClr val="4BACC6"/>
                </a:solidFill>
              </a:rPr>
              <a:t>: </a:t>
            </a:r>
            <a:r>
              <a:rPr lang="es-ES" sz="1200" dirty="0">
                <a:solidFill>
                  <a:schemeClr val="tx1"/>
                </a:solidFill>
              </a:rPr>
              <a:t>40	</a:t>
            </a:r>
          </a:p>
          <a:p>
            <a:pPr>
              <a:spcBef>
                <a:spcPts val="500"/>
              </a:spcBef>
            </a:pPr>
            <a:r>
              <a:rPr lang="es-ES" sz="1200" b="1" dirty="0">
                <a:solidFill>
                  <a:srgbClr val="4BACC6"/>
                </a:solidFill>
              </a:rPr>
              <a:t>International </a:t>
            </a:r>
            <a:r>
              <a:rPr lang="es-ES" sz="1200" b="1" dirty="0" err="1">
                <a:solidFill>
                  <a:srgbClr val="4BACC6"/>
                </a:solidFill>
              </a:rPr>
              <a:t>Projects</a:t>
            </a:r>
            <a:r>
              <a:rPr lang="es-ES" sz="1200" b="1" dirty="0">
                <a:solidFill>
                  <a:srgbClr val="4BACC6"/>
                </a:solidFill>
              </a:rPr>
              <a:t>: </a:t>
            </a:r>
            <a:r>
              <a:rPr lang="es-ES" sz="1200" dirty="0">
                <a:solidFill>
                  <a:schemeClr val="tx1"/>
                </a:solidFill>
              </a:rPr>
              <a:t>46</a:t>
            </a:r>
          </a:p>
          <a:p>
            <a:pPr>
              <a:spcBef>
                <a:spcPts val="500"/>
              </a:spcBef>
            </a:pPr>
            <a:r>
              <a:rPr lang="es-ES" sz="1200" b="1" dirty="0" err="1">
                <a:solidFill>
                  <a:srgbClr val="4BACC6"/>
                </a:solidFill>
              </a:rPr>
              <a:t>Contracts</a:t>
            </a:r>
            <a:r>
              <a:rPr lang="es-ES" sz="1200" b="1" dirty="0">
                <a:solidFill>
                  <a:srgbClr val="4BACC6"/>
                </a:solidFill>
              </a:rPr>
              <a:t> </a:t>
            </a:r>
            <a:r>
              <a:rPr lang="es-ES" sz="1200" b="1" dirty="0" err="1">
                <a:solidFill>
                  <a:srgbClr val="4BACC6"/>
                </a:solidFill>
              </a:rPr>
              <a:t>with</a:t>
            </a:r>
            <a:r>
              <a:rPr lang="es-ES" sz="1200" b="1" dirty="0">
                <a:solidFill>
                  <a:srgbClr val="4BACC6"/>
                </a:solidFill>
              </a:rPr>
              <a:t> </a:t>
            </a:r>
            <a:r>
              <a:rPr lang="es-ES" sz="1200" b="1" dirty="0" err="1">
                <a:solidFill>
                  <a:srgbClr val="4BACC6"/>
                </a:solidFill>
              </a:rPr>
              <a:t>Industry</a:t>
            </a:r>
            <a:r>
              <a:rPr lang="es-ES" sz="1200" b="1" dirty="0">
                <a:solidFill>
                  <a:srgbClr val="4BACC6"/>
                </a:solidFill>
              </a:rPr>
              <a:t>: </a:t>
            </a:r>
            <a:r>
              <a:rPr lang="es-ES" sz="1200" dirty="0">
                <a:solidFill>
                  <a:schemeClr val="tx1"/>
                </a:solidFill>
              </a:rPr>
              <a:t>98</a:t>
            </a:r>
          </a:p>
          <a:p>
            <a:pPr>
              <a:spcBef>
                <a:spcPts val="500"/>
              </a:spcBef>
            </a:pPr>
            <a:r>
              <a:rPr lang="es-ES" sz="1200" b="1" dirty="0">
                <a:solidFill>
                  <a:schemeClr val="accent5"/>
                </a:solidFill>
              </a:rPr>
              <a:t>TOTAL:</a:t>
            </a:r>
            <a:r>
              <a:rPr lang="es-ES" sz="1200" b="1" dirty="0">
                <a:solidFill>
                  <a:schemeClr val="tx1"/>
                </a:solidFill>
              </a:rPr>
              <a:t> 184</a:t>
            </a:r>
          </a:p>
        </p:txBody>
      </p:sp>
      <p:sp>
        <p:nvSpPr>
          <p:cNvPr id="22" name="Elipse 21"/>
          <p:cNvSpPr/>
          <p:nvPr/>
        </p:nvSpPr>
        <p:spPr>
          <a:xfrm>
            <a:off x="5698491" y="5331039"/>
            <a:ext cx="1227220" cy="1227416"/>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3" name="CuadroTexto 22"/>
          <p:cNvSpPr txBox="1"/>
          <p:nvPr/>
        </p:nvSpPr>
        <p:spPr>
          <a:xfrm>
            <a:off x="5698491" y="5598482"/>
            <a:ext cx="1227220"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5"/>
              </a:rPr>
              <a:t>PAST PROJECTS</a:t>
            </a:r>
            <a:endParaRPr lang="es-ES" sz="1400" dirty="0"/>
          </a:p>
        </p:txBody>
      </p:sp>
      <p:pic>
        <p:nvPicPr>
          <p:cNvPr id="24" name="Imagen 23" descr="leyenda-proyectos.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250" y="5488607"/>
            <a:ext cx="2669620" cy="1069848"/>
          </a:xfrm>
          <a:prstGeom prst="rect">
            <a:avLst/>
          </a:prstGeom>
        </p:spPr>
      </p:pic>
      <p:sp>
        <p:nvSpPr>
          <p:cNvPr id="6" name="CuadroTexto 5"/>
          <p:cNvSpPr txBox="1"/>
          <p:nvPr/>
        </p:nvSpPr>
        <p:spPr>
          <a:xfrm>
            <a:off x="182001" y="1373995"/>
            <a:ext cx="7183093" cy="523210"/>
          </a:xfrm>
          <a:prstGeom prst="rect">
            <a:avLst/>
          </a:prstGeom>
          <a:noFill/>
        </p:spPr>
        <p:txBody>
          <a:bodyPr wrap="square" lIns="91429" tIns="45715" rIns="91429" bIns="45715" rtlCol="0">
            <a:spAutoFit/>
          </a:bodyPr>
          <a:lstStyle/>
          <a:p>
            <a:r>
              <a:rPr lang="es-ES" sz="1600" b="1" dirty="0">
                <a:solidFill>
                  <a:schemeClr val="accent5"/>
                </a:solidFill>
              </a:rPr>
              <a:t>INCOME FROM RTD PROJECTS (2002-2016)</a:t>
            </a:r>
          </a:p>
          <a:p>
            <a:r>
              <a:rPr lang="es-ES" sz="1200" dirty="0" err="1">
                <a:solidFill>
                  <a:schemeClr val="tx1">
                    <a:lumMod val="65000"/>
                    <a:lumOff val="35000"/>
                  </a:schemeClr>
                </a:solidFill>
              </a:rPr>
              <a:t>Information</a:t>
            </a:r>
            <a:r>
              <a:rPr lang="es-ES" sz="1200" dirty="0">
                <a:solidFill>
                  <a:schemeClr val="tx1">
                    <a:lumMod val="65000"/>
                    <a:lumOff val="35000"/>
                  </a:schemeClr>
                </a:solidFill>
              </a:rPr>
              <a:t> at </a:t>
            </a:r>
            <a:r>
              <a:rPr lang="es-ES" sz="1200" dirty="0" smtClean="0">
                <a:solidFill>
                  <a:schemeClr val="tx1">
                    <a:lumMod val="65000"/>
                    <a:lumOff val="35000"/>
                  </a:schemeClr>
                </a:solidFill>
              </a:rPr>
              <a:t>21/03/2017</a:t>
            </a:r>
            <a:endParaRPr lang="es-ES" sz="1200" dirty="0">
              <a:solidFill>
                <a:schemeClr val="tx1">
                  <a:lumMod val="65000"/>
                  <a:lumOff val="35000"/>
                </a:schemeClr>
              </a:solidFill>
            </a:endParaRPr>
          </a:p>
        </p:txBody>
      </p:sp>
      <p:sp>
        <p:nvSpPr>
          <p:cNvPr id="10" name="CuadroTexto 9"/>
          <p:cNvSpPr txBox="1"/>
          <p:nvPr/>
        </p:nvSpPr>
        <p:spPr>
          <a:xfrm>
            <a:off x="6394237" y="1328442"/>
            <a:ext cx="3298290" cy="1446540"/>
          </a:xfrm>
          <a:prstGeom prst="rect">
            <a:avLst/>
          </a:prstGeom>
          <a:noFill/>
        </p:spPr>
        <p:txBody>
          <a:bodyPr wrap="square" lIns="91429" tIns="45715" rIns="91429" bIns="45715" rtlCol="0">
            <a:spAutoFit/>
          </a:bodyPr>
          <a:lstStyle/>
          <a:p>
            <a:r>
              <a:rPr lang="es-ES" sz="2200" b="1" dirty="0">
                <a:solidFill>
                  <a:schemeClr val="accent5"/>
                </a:solidFill>
              </a:rPr>
              <a:t>More </a:t>
            </a:r>
            <a:r>
              <a:rPr lang="es-ES" sz="2200" b="1" dirty="0" err="1">
                <a:solidFill>
                  <a:schemeClr val="accent5"/>
                </a:solidFill>
              </a:rPr>
              <a:t>than</a:t>
            </a:r>
            <a:r>
              <a:rPr lang="es-ES" sz="2200" b="1" dirty="0">
                <a:solidFill>
                  <a:schemeClr val="accent5"/>
                </a:solidFill>
              </a:rPr>
              <a:t> 2,000 RTD </a:t>
            </a:r>
            <a:r>
              <a:rPr lang="es-ES" sz="2200" b="1" dirty="0" err="1">
                <a:solidFill>
                  <a:schemeClr val="accent5"/>
                </a:solidFill>
              </a:rPr>
              <a:t>projects</a:t>
            </a:r>
            <a:r>
              <a:rPr lang="es-ES" sz="2200" b="1" dirty="0">
                <a:solidFill>
                  <a:schemeClr val="accent5"/>
                </a:solidFill>
              </a:rPr>
              <a:t> in </a:t>
            </a:r>
            <a:r>
              <a:rPr lang="es-ES" sz="2200" b="1" dirty="0" err="1">
                <a:solidFill>
                  <a:schemeClr val="accent5"/>
                </a:solidFill>
              </a:rPr>
              <a:t>cooperation</a:t>
            </a:r>
            <a:r>
              <a:rPr lang="es-ES" sz="2200" b="1" dirty="0">
                <a:solidFill>
                  <a:schemeClr val="accent5"/>
                </a:solidFill>
              </a:rPr>
              <a:t> </a:t>
            </a:r>
            <a:r>
              <a:rPr lang="es-ES" sz="2200" b="1" dirty="0" err="1">
                <a:solidFill>
                  <a:schemeClr val="accent5"/>
                </a:solidFill>
              </a:rPr>
              <a:t>with</a:t>
            </a:r>
            <a:r>
              <a:rPr lang="es-ES" sz="2200" b="1" dirty="0">
                <a:solidFill>
                  <a:schemeClr val="accent5"/>
                </a:solidFill>
              </a:rPr>
              <a:t> </a:t>
            </a:r>
            <a:r>
              <a:rPr lang="es-ES" sz="2200" b="1" dirty="0" err="1">
                <a:solidFill>
                  <a:schemeClr val="accent5"/>
                </a:solidFill>
              </a:rPr>
              <a:t>some</a:t>
            </a:r>
            <a:r>
              <a:rPr lang="es-ES" sz="2200" b="1" dirty="0">
                <a:solidFill>
                  <a:schemeClr val="accent5"/>
                </a:solidFill>
              </a:rPr>
              <a:t> 600 </a:t>
            </a:r>
            <a:r>
              <a:rPr lang="es-ES" sz="2200" b="1" dirty="0" err="1">
                <a:solidFill>
                  <a:schemeClr val="accent5"/>
                </a:solidFill>
              </a:rPr>
              <a:t>companies</a:t>
            </a:r>
            <a:r>
              <a:rPr lang="es-ES" sz="2200" b="1" dirty="0">
                <a:solidFill>
                  <a:schemeClr val="accent5"/>
                </a:solidFill>
              </a:rPr>
              <a:t> </a:t>
            </a:r>
            <a:r>
              <a:rPr lang="es-ES" sz="2200" b="1" dirty="0" err="1">
                <a:solidFill>
                  <a:schemeClr val="accent5"/>
                </a:solidFill>
              </a:rPr>
              <a:t>since</a:t>
            </a:r>
            <a:r>
              <a:rPr lang="es-ES" sz="2200" b="1" dirty="0">
                <a:solidFill>
                  <a:schemeClr val="accent5"/>
                </a:solidFill>
              </a:rPr>
              <a:t> 1987</a:t>
            </a:r>
          </a:p>
        </p:txBody>
      </p:sp>
      <p:pic>
        <p:nvPicPr>
          <p:cNvPr id="3" name="Imagen 2" descr="grafico-projects20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998" y="2144839"/>
            <a:ext cx="6036494" cy="3595965"/>
          </a:xfrm>
          <a:prstGeom prst="rect">
            <a:avLst/>
          </a:prstGeom>
        </p:spPr>
      </p:pic>
    </p:spTree>
    <p:extLst>
      <p:ext uri="{BB962C8B-B14F-4D97-AF65-F5344CB8AC3E}">
        <p14:creationId xmlns:p14="http://schemas.microsoft.com/office/powerpoint/2010/main" val="307406858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g-portada-ok.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694498"/>
            <a:ext cx="9906000" cy="5150668"/>
          </a:xfrm>
          <a:prstGeom prst="rect">
            <a:avLst/>
          </a:prstGeom>
        </p:spPr>
      </p:pic>
      <p:sp>
        <p:nvSpPr>
          <p:cNvPr id="26" name="Rectángulo redondeado 25"/>
          <p:cNvSpPr/>
          <p:nvPr/>
        </p:nvSpPr>
        <p:spPr>
          <a:xfrm>
            <a:off x="4352546" y="977751"/>
            <a:ext cx="2091886"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8" name="Imagen 7"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9" name="CuadroTexto 8"/>
          <p:cNvSpPr txBox="1"/>
          <p:nvPr/>
        </p:nvSpPr>
        <p:spPr>
          <a:xfrm>
            <a:off x="0" y="1544293"/>
            <a:ext cx="9906000" cy="400099"/>
          </a:xfrm>
          <a:prstGeom prst="rect">
            <a:avLst/>
          </a:prstGeom>
          <a:noFill/>
        </p:spPr>
        <p:txBody>
          <a:bodyPr wrap="square" lIns="91429" tIns="45715" rIns="91429" bIns="45715" rtlCol="0">
            <a:spAutoFit/>
          </a:bodyPr>
          <a:lstStyle/>
          <a:p>
            <a:pPr algn="ctr"/>
            <a:r>
              <a:rPr lang="es-ES" sz="2000" b="1" dirty="0">
                <a:solidFill>
                  <a:srgbClr val="595959"/>
                </a:solidFill>
              </a:rPr>
              <a:t>IN THE FIELD OF COMPUTATIONAL ENGINEERING</a:t>
            </a:r>
          </a:p>
        </p:txBody>
      </p:sp>
      <p:sp>
        <p:nvSpPr>
          <p:cNvPr id="10" name="CuadroTexto 9"/>
          <p:cNvSpPr txBox="1"/>
          <p:nvPr/>
        </p:nvSpPr>
        <p:spPr>
          <a:xfrm>
            <a:off x="0" y="301319"/>
            <a:ext cx="9906000" cy="584765"/>
          </a:xfrm>
          <a:prstGeom prst="rect">
            <a:avLst/>
          </a:prstGeom>
          <a:noFill/>
        </p:spPr>
        <p:txBody>
          <a:bodyPr wrap="square" lIns="91429" tIns="45715" rIns="91429" bIns="45715" rtlCol="0">
            <a:spAutoFit/>
          </a:bodyPr>
          <a:lstStyle/>
          <a:p>
            <a:pPr algn="ctr"/>
            <a:r>
              <a:rPr lang="es-ES" sz="3200" b="1" dirty="0">
                <a:solidFill>
                  <a:schemeClr val="accent5"/>
                </a:solidFill>
              </a:rPr>
              <a:t>EXPERTS IN…</a:t>
            </a:r>
          </a:p>
        </p:txBody>
      </p:sp>
      <p:sp>
        <p:nvSpPr>
          <p:cNvPr id="11" name="Rectángulo redondeado 10"/>
          <p:cNvSpPr/>
          <p:nvPr/>
        </p:nvSpPr>
        <p:spPr>
          <a:xfrm>
            <a:off x="396873" y="977751"/>
            <a:ext cx="1854634"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2" name="Rectángulo redondeado 11"/>
          <p:cNvSpPr/>
          <p:nvPr/>
        </p:nvSpPr>
        <p:spPr>
          <a:xfrm>
            <a:off x="2380954" y="979106"/>
            <a:ext cx="1854634"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3" name="Rectángulo redondeado 12"/>
          <p:cNvSpPr/>
          <p:nvPr/>
        </p:nvSpPr>
        <p:spPr>
          <a:xfrm>
            <a:off x="6555969" y="977819"/>
            <a:ext cx="2965740" cy="46166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5" name="CuadroTexto 14"/>
          <p:cNvSpPr txBox="1"/>
          <p:nvPr/>
        </p:nvSpPr>
        <p:spPr>
          <a:xfrm>
            <a:off x="569144" y="977748"/>
            <a:ext cx="1446977" cy="446266"/>
          </a:xfrm>
          <a:prstGeom prst="rect">
            <a:avLst/>
          </a:prstGeom>
          <a:noFill/>
        </p:spPr>
        <p:txBody>
          <a:bodyPr wrap="none" lIns="91429" tIns="45715" rIns="91429" bIns="45715" rtlCol="0">
            <a:spAutoFit/>
          </a:bodyPr>
          <a:lstStyle/>
          <a:p>
            <a:r>
              <a:rPr lang="es-ES" dirty="0" err="1" smtClean="0"/>
              <a:t>Research</a:t>
            </a:r>
            <a:endParaRPr lang="es-ES" dirty="0"/>
          </a:p>
        </p:txBody>
      </p:sp>
      <p:sp>
        <p:nvSpPr>
          <p:cNvPr id="18" name="CuadroTexto 17"/>
          <p:cNvSpPr txBox="1"/>
          <p:nvPr/>
        </p:nvSpPr>
        <p:spPr>
          <a:xfrm>
            <a:off x="2564746" y="977748"/>
            <a:ext cx="1496520" cy="446266"/>
          </a:xfrm>
          <a:prstGeom prst="rect">
            <a:avLst/>
          </a:prstGeom>
          <a:noFill/>
        </p:spPr>
        <p:txBody>
          <a:bodyPr wrap="none" lIns="91429" tIns="45715" rIns="91429" bIns="45715" rtlCol="0">
            <a:spAutoFit/>
          </a:bodyPr>
          <a:lstStyle/>
          <a:p>
            <a:r>
              <a:rPr lang="es-ES" dirty="0" err="1" smtClean="0"/>
              <a:t>Education</a:t>
            </a:r>
            <a:endParaRPr lang="es-ES" dirty="0"/>
          </a:p>
        </p:txBody>
      </p:sp>
      <p:sp>
        <p:nvSpPr>
          <p:cNvPr id="19" name="CuadroTexto 18"/>
          <p:cNvSpPr txBox="1"/>
          <p:nvPr/>
        </p:nvSpPr>
        <p:spPr>
          <a:xfrm>
            <a:off x="6582735" y="979103"/>
            <a:ext cx="2840657" cy="446266"/>
          </a:xfrm>
          <a:prstGeom prst="rect">
            <a:avLst/>
          </a:prstGeom>
          <a:noFill/>
        </p:spPr>
        <p:txBody>
          <a:bodyPr wrap="none" lIns="91429" tIns="45715" rIns="91429" bIns="45715" rtlCol="0">
            <a:spAutoFit/>
          </a:bodyPr>
          <a:lstStyle/>
          <a:p>
            <a:r>
              <a:rPr lang="es-ES" dirty="0" err="1" smtClean="0"/>
              <a:t>Technology</a:t>
            </a:r>
            <a:r>
              <a:rPr lang="es-ES" dirty="0" smtClean="0"/>
              <a:t> Transfer</a:t>
            </a:r>
            <a:endParaRPr lang="es-ES" dirty="0"/>
          </a:p>
        </p:txBody>
      </p:sp>
      <p:sp>
        <p:nvSpPr>
          <p:cNvPr id="25" name="CuadroTexto 24"/>
          <p:cNvSpPr txBox="1"/>
          <p:nvPr/>
        </p:nvSpPr>
        <p:spPr>
          <a:xfrm>
            <a:off x="4352546" y="977817"/>
            <a:ext cx="2091886" cy="446266"/>
          </a:xfrm>
          <a:prstGeom prst="rect">
            <a:avLst/>
          </a:prstGeom>
          <a:noFill/>
        </p:spPr>
        <p:txBody>
          <a:bodyPr wrap="square" lIns="91429" tIns="45715" rIns="91429" bIns="45715" rtlCol="0">
            <a:spAutoFit/>
          </a:bodyPr>
          <a:lstStyle/>
          <a:p>
            <a:r>
              <a:rPr lang="es-ES" dirty="0" err="1" smtClean="0"/>
              <a:t>Dissemination</a:t>
            </a:r>
            <a:endParaRPr lang="es-ES" dirty="0"/>
          </a:p>
        </p:txBody>
      </p:sp>
    </p:spTree>
    <p:extLst>
      <p:ext uri="{BB962C8B-B14F-4D97-AF65-F5344CB8AC3E}">
        <p14:creationId xmlns:p14="http://schemas.microsoft.com/office/powerpoint/2010/main" val="2301644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4"/>
          <p:cNvSpPr>
            <a:spLocks noGrp="1"/>
          </p:cNvSpPr>
          <p:nvPr>
            <p:ph type="title"/>
          </p:nvPr>
        </p:nvSpPr>
        <p:spPr>
          <a:xfrm>
            <a:off x="12825" y="482741"/>
            <a:ext cx="9906000" cy="657820"/>
          </a:xfrm>
        </p:spPr>
        <p:txBody>
          <a:bodyPr/>
          <a:lstStyle/>
          <a:p>
            <a:r>
              <a:rPr lang="es-ES" sz="3200" b="1" dirty="0">
                <a:hlinkClick r:id="rId2"/>
              </a:rPr>
              <a:t>STATISTICS OF EC PROJECTS</a:t>
            </a:r>
          </a:p>
        </p:txBody>
      </p:sp>
      <p:pic>
        <p:nvPicPr>
          <p:cNvPr id="6" name="Imagen 5"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5" name="CuadroTexto 4"/>
          <p:cNvSpPr txBox="1"/>
          <p:nvPr/>
        </p:nvSpPr>
        <p:spPr>
          <a:xfrm>
            <a:off x="2" y="1312613"/>
            <a:ext cx="9918825" cy="954097"/>
          </a:xfrm>
          <a:prstGeom prst="rect">
            <a:avLst/>
          </a:prstGeom>
          <a:noFill/>
        </p:spPr>
        <p:txBody>
          <a:bodyPr wrap="square" lIns="91429" tIns="45715" rIns="91429" bIns="45715" rtlCol="0">
            <a:spAutoFit/>
          </a:bodyPr>
          <a:lstStyle/>
          <a:p>
            <a:pPr algn="ctr"/>
            <a:r>
              <a:rPr lang="es-ES" sz="2800" b="1" dirty="0">
                <a:solidFill>
                  <a:schemeClr val="accent5"/>
                </a:solidFill>
              </a:rPr>
              <a:t>NUMBER OF PROJECTS AND CIMNE FUNDING</a:t>
            </a:r>
          </a:p>
          <a:p>
            <a:pPr algn="ctr"/>
            <a:endParaRPr lang="es-ES" sz="2800" b="1" dirty="0">
              <a:solidFill>
                <a:schemeClr val="accent5"/>
              </a:solidFill>
            </a:endParaRPr>
          </a:p>
        </p:txBody>
      </p:sp>
      <p:pic>
        <p:nvPicPr>
          <p:cNvPr id="2" name="Imagen 1" descr="grafico-proyectos-inversion.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4773" y="1940652"/>
            <a:ext cx="6531445" cy="4755199"/>
          </a:xfrm>
          <a:prstGeom prst="rect">
            <a:avLst/>
          </a:prstGeom>
        </p:spPr>
      </p:pic>
    </p:spTree>
    <p:extLst>
      <p:ext uri="{BB962C8B-B14F-4D97-AF65-F5344CB8AC3E}">
        <p14:creationId xmlns:p14="http://schemas.microsoft.com/office/powerpoint/2010/main" val="8733472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15438" y="688005"/>
            <a:ext cx="9360594" cy="5927429"/>
          </a:xfrm>
          <a:prstGeom prst="roundRect">
            <a:avLst/>
          </a:prstGeom>
          <a:solidFill>
            <a:schemeClr val="bg1"/>
          </a:solidFill>
          <a:ln w="254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3" name="Título 14"/>
          <p:cNvSpPr txBox="1">
            <a:spLocks/>
          </p:cNvSpPr>
          <p:nvPr/>
        </p:nvSpPr>
        <p:spPr>
          <a:xfrm>
            <a:off x="280161" y="80480"/>
            <a:ext cx="9360595" cy="657820"/>
          </a:xfrm>
          <a:prstGeom prst="rect">
            <a:avLst/>
          </a:prstGeom>
        </p:spPr>
        <p:txBody>
          <a:bodyPr lIns="91429" tIns="45715" rIns="91429" bIns="45715"/>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b="1" dirty="0" err="1">
                <a:solidFill>
                  <a:srgbClr val="4BACC6"/>
                </a:solidFill>
              </a:rPr>
              <a:t>Relevant</a:t>
            </a:r>
            <a:r>
              <a:rPr lang="es-ES" sz="3200" b="1" dirty="0">
                <a:solidFill>
                  <a:srgbClr val="4BACC6"/>
                </a:solidFill>
              </a:rPr>
              <a:t> RTD </a:t>
            </a:r>
            <a:r>
              <a:rPr lang="es-ES" sz="3200" b="1" dirty="0" err="1">
                <a:solidFill>
                  <a:srgbClr val="4BACC6"/>
                </a:solidFill>
              </a:rPr>
              <a:t>projects</a:t>
            </a:r>
            <a:endParaRPr lang="es-ES" sz="3200" b="1" dirty="0">
              <a:solidFill>
                <a:srgbClr val="4BACC6"/>
              </a:solidFill>
            </a:endParaRPr>
          </a:p>
        </p:txBody>
      </p:sp>
      <p:sp>
        <p:nvSpPr>
          <p:cNvPr id="6" name="Rectángulo 5"/>
          <p:cNvSpPr/>
          <p:nvPr/>
        </p:nvSpPr>
        <p:spPr>
          <a:xfrm>
            <a:off x="829092" y="922900"/>
            <a:ext cx="6415932" cy="5719505"/>
          </a:xfrm>
          <a:prstGeom prst="rect">
            <a:avLst/>
          </a:prstGeom>
        </p:spPr>
        <p:txBody>
          <a:bodyPr wrap="square" lIns="91429" tIns="45715" rIns="91429" bIns="45715">
            <a:spAutoFit/>
          </a:bodyPr>
          <a:lstStyle/>
          <a:p>
            <a:pPr>
              <a:spcBef>
                <a:spcPts val="0"/>
              </a:spcBef>
            </a:pPr>
            <a:r>
              <a:rPr lang="es-ES_tradnl" sz="1300" b="1" dirty="0">
                <a:solidFill>
                  <a:srgbClr val="215968"/>
                </a:solidFill>
              </a:rPr>
              <a:t>ADVANCED GRANTS</a:t>
            </a:r>
          </a:p>
          <a:p>
            <a:pPr>
              <a:spcBef>
                <a:spcPts val="300"/>
              </a:spcBef>
            </a:pPr>
            <a:r>
              <a:rPr lang="es-ES_tradnl" sz="1300" b="1" dirty="0">
                <a:solidFill>
                  <a:srgbClr val="4BACC6"/>
                </a:solidFill>
              </a:rPr>
              <a:t>COMP-DES-MAT </a:t>
            </a:r>
            <a:r>
              <a:rPr lang="es-ES_tradnl" sz="1300" b="1" dirty="0">
                <a:solidFill>
                  <a:schemeClr val="accent5"/>
                </a:solidFill>
              </a:rPr>
              <a:t>(</a:t>
            </a:r>
            <a:r>
              <a:rPr lang="es-ES_tradnl" sz="1300" b="1" dirty="0" smtClean="0">
                <a:solidFill>
                  <a:schemeClr val="accent5"/>
                </a:solidFill>
              </a:rPr>
              <a:t>2013/18)</a:t>
            </a:r>
            <a:r>
              <a:rPr lang="es-ES_tradnl" sz="1300" dirty="0">
                <a:solidFill>
                  <a:srgbClr val="4BACC6"/>
                </a:solidFill>
              </a:rPr>
              <a:t>: </a:t>
            </a:r>
            <a:r>
              <a:rPr lang="es-ES_tradnl" sz="1300" dirty="0" err="1">
                <a:solidFill>
                  <a:schemeClr val="tx1">
                    <a:lumMod val="50000"/>
                    <a:lumOff val="50000"/>
                  </a:schemeClr>
                </a:solidFill>
              </a:rPr>
              <a:t>Advanced</a:t>
            </a:r>
            <a:r>
              <a:rPr lang="es-ES_tradnl" sz="1300" dirty="0">
                <a:solidFill>
                  <a:schemeClr val="tx1">
                    <a:lumMod val="50000"/>
                    <a:lumOff val="50000"/>
                  </a:schemeClr>
                </a:solidFill>
              </a:rPr>
              <a:t> </a:t>
            </a:r>
            <a:r>
              <a:rPr lang="es-ES_tradnl" sz="1300" dirty="0" err="1">
                <a:solidFill>
                  <a:schemeClr val="tx1">
                    <a:lumMod val="50000"/>
                    <a:lumOff val="50000"/>
                  </a:schemeClr>
                </a:solidFill>
              </a:rPr>
              <a:t>tools</a:t>
            </a:r>
            <a:r>
              <a:rPr lang="es-ES_tradnl" sz="1300" dirty="0">
                <a:solidFill>
                  <a:schemeClr val="tx1">
                    <a:lumMod val="50000"/>
                    <a:lumOff val="50000"/>
                  </a:schemeClr>
                </a:solidFill>
              </a:rPr>
              <a:t>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a:t>
            </a:r>
            <a:r>
              <a:rPr lang="es-ES_tradnl" sz="1300" dirty="0" err="1">
                <a:solidFill>
                  <a:schemeClr val="tx1">
                    <a:lumMod val="50000"/>
                    <a:lumOff val="50000"/>
                  </a:schemeClr>
                </a:solidFill>
              </a:rPr>
              <a:t>computational</a:t>
            </a:r>
            <a:r>
              <a:rPr lang="es-ES_tradnl" sz="1300" dirty="0">
                <a:solidFill>
                  <a:schemeClr val="tx1">
                    <a:lumMod val="50000"/>
                    <a:lumOff val="50000"/>
                  </a:schemeClr>
                </a:solidFill>
              </a:rPr>
              <a:t> </a:t>
            </a:r>
            <a:r>
              <a:rPr lang="es-ES_tradnl" sz="1300" dirty="0" err="1">
                <a:solidFill>
                  <a:schemeClr val="tx1">
                    <a:lumMod val="50000"/>
                    <a:lumOff val="50000"/>
                  </a:schemeClr>
                </a:solidFill>
              </a:rPr>
              <a:t>design</a:t>
            </a:r>
            <a:r>
              <a:rPr lang="es-ES_tradnl" sz="1300" dirty="0">
                <a:solidFill>
                  <a:schemeClr val="tx1">
                    <a:lumMod val="50000"/>
                    <a:lumOff val="50000"/>
                  </a:schemeClr>
                </a:solidFill>
              </a:rPr>
              <a:t> of </a:t>
            </a:r>
            <a:r>
              <a:rPr lang="es-ES_tradnl" sz="1300" dirty="0" err="1">
                <a:solidFill>
                  <a:schemeClr val="tx1">
                    <a:lumMod val="50000"/>
                    <a:lumOff val="50000"/>
                  </a:schemeClr>
                </a:solidFill>
              </a:rPr>
              <a:t>engineering</a:t>
            </a:r>
            <a:r>
              <a:rPr lang="es-ES_tradnl" sz="1300" dirty="0">
                <a:solidFill>
                  <a:schemeClr val="tx1">
                    <a:lumMod val="50000"/>
                    <a:lumOff val="50000"/>
                  </a:schemeClr>
                </a:solidFill>
              </a:rPr>
              <a:t> </a:t>
            </a:r>
            <a:r>
              <a:rPr lang="es-ES_tradnl" sz="1300" dirty="0" err="1">
                <a:solidFill>
                  <a:schemeClr val="tx1">
                    <a:lumMod val="50000"/>
                    <a:lumOff val="50000"/>
                  </a:schemeClr>
                </a:solidFill>
              </a:rPr>
              <a:t>materials</a:t>
            </a:r>
            <a:r>
              <a:rPr lang="es-ES_tradnl" sz="1300" dirty="0">
                <a:solidFill>
                  <a:schemeClr val="tx1">
                    <a:lumMod val="50000"/>
                    <a:lumOff val="50000"/>
                  </a:schemeClr>
                </a:solidFill>
              </a:rPr>
              <a:t>. </a:t>
            </a:r>
            <a:r>
              <a:rPr lang="es-ES_tradnl" sz="1300" dirty="0">
                <a:solidFill>
                  <a:srgbClr val="4BACC6"/>
                </a:solidFill>
              </a:rPr>
              <a:t>Prof. Javier Oliver</a:t>
            </a:r>
          </a:p>
          <a:p>
            <a:pPr>
              <a:spcBef>
                <a:spcPts val="300"/>
              </a:spcBef>
            </a:pPr>
            <a:r>
              <a:rPr lang="es-ES_tradnl" sz="1300" b="1" dirty="0">
                <a:solidFill>
                  <a:srgbClr val="4BACC6"/>
                </a:solidFill>
              </a:rPr>
              <a:t>SAFECON </a:t>
            </a:r>
            <a:r>
              <a:rPr lang="es-ES_tradnl" sz="1300" b="1" dirty="0">
                <a:solidFill>
                  <a:schemeClr val="accent5"/>
                </a:solidFill>
              </a:rPr>
              <a:t>(</a:t>
            </a:r>
            <a:r>
              <a:rPr lang="es-ES_tradnl" sz="1300" b="1" dirty="0" smtClean="0">
                <a:solidFill>
                  <a:schemeClr val="accent5"/>
                </a:solidFill>
              </a:rPr>
              <a:t>2011/15)</a:t>
            </a:r>
            <a:r>
              <a:rPr lang="es-ES_tradnl" sz="1300" dirty="0">
                <a:solidFill>
                  <a:srgbClr val="4BACC6"/>
                </a:solidFill>
              </a:rPr>
              <a:t>: </a:t>
            </a:r>
            <a:r>
              <a:rPr lang="es-ES_tradnl" sz="1300" dirty="0">
                <a:solidFill>
                  <a:schemeClr val="tx1">
                    <a:lumMod val="50000"/>
                    <a:lumOff val="50000"/>
                  </a:schemeClr>
                </a:solidFill>
              </a:rPr>
              <a:t>New </a:t>
            </a:r>
            <a:r>
              <a:rPr lang="es-ES_tradnl" sz="1300" dirty="0" err="1">
                <a:solidFill>
                  <a:schemeClr val="tx1">
                    <a:lumMod val="50000"/>
                    <a:lumOff val="50000"/>
                  </a:schemeClr>
                </a:solidFill>
              </a:rPr>
              <a:t>Computational</a:t>
            </a:r>
            <a:r>
              <a:rPr lang="es-ES_tradnl" sz="1300" dirty="0">
                <a:solidFill>
                  <a:schemeClr val="tx1">
                    <a:lumMod val="50000"/>
                    <a:lumOff val="50000"/>
                  </a:schemeClr>
                </a:solidFill>
              </a:rPr>
              <a:t> </a:t>
            </a:r>
            <a:r>
              <a:rPr lang="es-ES_tradnl" sz="1300" dirty="0" err="1">
                <a:solidFill>
                  <a:schemeClr val="tx1">
                    <a:lumMod val="50000"/>
                    <a:lumOff val="50000"/>
                  </a:schemeClr>
                </a:solidFill>
              </a:rPr>
              <a:t>Methods</a:t>
            </a:r>
            <a:r>
              <a:rPr lang="es-ES_tradnl" sz="1300" dirty="0">
                <a:solidFill>
                  <a:schemeClr val="tx1">
                    <a:lumMod val="50000"/>
                    <a:lumOff val="50000"/>
                  </a:schemeClr>
                </a:solidFill>
              </a:rPr>
              <a:t>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a:t>
            </a:r>
            <a:r>
              <a:rPr lang="es-ES_tradnl" sz="1300" dirty="0" err="1">
                <a:solidFill>
                  <a:schemeClr val="tx1">
                    <a:lumMod val="50000"/>
                    <a:lumOff val="50000"/>
                  </a:schemeClr>
                </a:solidFill>
              </a:rPr>
              <a:t>Predicting</a:t>
            </a:r>
            <a:r>
              <a:rPr lang="es-ES_tradnl" sz="1300" dirty="0">
                <a:solidFill>
                  <a:schemeClr val="tx1">
                    <a:lumMod val="50000"/>
                    <a:lumOff val="50000"/>
                  </a:schemeClr>
                </a:solidFill>
              </a:rPr>
              <a:t> </a:t>
            </a:r>
            <a:r>
              <a:rPr lang="es-ES_tradnl" sz="1300" dirty="0" err="1">
                <a:solidFill>
                  <a:schemeClr val="tx1">
                    <a:lumMod val="50000"/>
                    <a:lumOff val="50000"/>
                  </a:schemeClr>
                </a:solidFill>
              </a:rPr>
              <a:t>the</a:t>
            </a:r>
            <a:r>
              <a:rPr lang="es-ES_tradnl" sz="1300" dirty="0">
                <a:solidFill>
                  <a:schemeClr val="tx1">
                    <a:lumMod val="50000"/>
                    <a:lumOff val="50000"/>
                  </a:schemeClr>
                </a:solidFill>
              </a:rPr>
              <a:t> </a:t>
            </a:r>
            <a:r>
              <a:rPr lang="es-ES_tradnl" sz="1300" dirty="0" err="1">
                <a:solidFill>
                  <a:schemeClr val="tx1">
                    <a:lumMod val="50000"/>
                    <a:lumOff val="50000"/>
                  </a:schemeClr>
                </a:solidFill>
              </a:rPr>
              <a:t>security</a:t>
            </a:r>
            <a:r>
              <a:rPr lang="es-ES_tradnl" sz="1300" dirty="0">
                <a:solidFill>
                  <a:schemeClr val="tx1">
                    <a:lumMod val="50000"/>
                    <a:lumOff val="50000"/>
                  </a:schemeClr>
                </a:solidFill>
              </a:rPr>
              <a:t> of </a:t>
            </a:r>
            <a:r>
              <a:rPr lang="es-ES_tradnl" sz="1300" dirty="0" err="1">
                <a:solidFill>
                  <a:schemeClr val="tx1">
                    <a:lumMod val="50000"/>
                    <a:lumOff val="50000"/>
                  </a:schemeClr>
                </a:solidFill>
              </a:rPr>
              <a:t>constructions</a:t>
            </a:r>
            <a:r>
              <a:rPr lang="es-ES_tradnl" sz="1300" dirty="0">
                <a:solidFill>
                  <a:schemeClr val="tx1">
                    <a:lumMod val="50000"/>
                    <a:lumOff val="50000"/>
                  </a:schemeClr>
                </a:solidFill>
              </a:rPr>
              <a:t> </a:t>
            </a:r>
            <a:r>
              <a:rPr lang="es-ES_tradnl" sz="1300" dirty="0" err="1">
                <a:solidFill>
                  <a:schemeClr val="tx1">
                    <a:lumMod val="50000"/>
                    <a:lumOff val="50000"/>
                  </a:schemeClr>
                </a:solidFill>
              </a:rPr>
              <a:t>to</a:t>
            </a:r>
            <a:r>
              <a:rPr lang="es-ES_tradnl" sz="1300" dirty="0">
                <a:solidFill>
                  <a:schemeClr val="tx1">
                    <a:lumMod val="50000"/>
                    <a:lumOff val="50000"/>
                  </a:schemeClr>
                </a:solidFill>
              </a:rPr>
              <a:t> </a:t>
            </a:r>
            <a:r>
              <a:rPr lang="es-ES_tradnl" sz="1300" dirty="0" err="1">
                <a:solidFill>
                  <a:schemeClr val="tx1">
                    <a:lumMod val="50000"/>
                    <a:lumOff val="50000"/>
                  </a:schemeClr>
                </a:solidFill>
              </a:rPr>
              <a:t>Water</a:t>
            </a:r>
            <a:r>
              <a:rPr lang="es-ES_tradnl" sz="1300" dirty="0">
                <a:solidFill>
                  <a:schemeClr val="tx1">
                    <a:lumMod val="50000"/>
                    <a:lumOff val="50000"/>
                  </a:schemeClr>
                </a:solidFill>
              </a:rPr>
              <a:t> </a:t>
            </a:r>
            <a:r>
              <a:rPr lang="es-ES_tradnl" sz="1300" dirty="0" err="1">
                <a:solidFill>
                  <a:schemeClr val="tx1">
                    <a:lumMod val="50000"/>
                    <a:lumOff val="50000"/>
                  </a:schemeClr>
                </a:solidFill>
              </a:rPr>
              <a:t>Hazards</a:t>
            </a:r>
            <a:r>
              <a:rPr lang="es-ES_tradnl" sz="1300" dirty="0">
                <a:solidFill>
                  <a:schemeClr val="tx1">
                    <a:lumMod val="50000"/>
                    <a:lumOff val="50000"/>
                  </a:schemeClr>
                </a:solidFill>
              </a:rPr>
              <a:t> </a:t>
            </a:r>
            <a:r>
              <a:rPr lang="es-ES_tradnl" sz="1300" dirty="0" err="1">
                <a:solidFill>
                  <a:schemeClr val="tx1">
                    <a:lumMod val="50000"/>
                    <a:lumOff val="50000"/>
                  </a:schemeClr>
                </a:solidFill>
              </a:rPr>
              <a:t>accounting</a:t>
            </a:r>
            <a:r>
              <a:rPr lang="es-ES_tradnl" sz="1300" dirty="0">
                <a:solidFill>
                  <a:schemeClr val="tx1">
                    <a:lumMod val="50000"/>
                    <a:lumOff val="50000"/>
                  </a:schemeClr>
                </a:solidFill>
              </a:rPr>
              <a:t>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fluid-</a:t>
            </a:r>
            <a:r>
              <a:rPr lang="es-ES_tradnl" sz="1300" dirty="0" err="1">
                <a:solidFill>
                  <a:schemeClr val="tx1">
                    <a:lumMod val="50000"/>
                    <a:lumOff val="50000"/>
                  </a:schemeClr>
                </a:solidFill>
              </a:rPr>
              <a:t>soil</a:t>
            </a:r>
            <a:r>
              <a:rPr lang="es-ES_tradnl" sz="1300" dirty="0">
                <a:solidFill>
                  <a:schemeClr val="tx1">
                    <a:lumMod val="50000"/>
                    <a:lumOff val="50000"/>
                  </a:schemeClr>
                </a:solidFill>
              </a:rPr>
              <a:t>-</a:t>
            </a:r>
            <a:r>
              <a:rPr lang="es-ES_tradnl" sz="1300" dirty="0" err="1">
                <a:solidFill>
                  <a:schemeClr val="tx1">
                    <a:lumMod val="50000"/>
                    <a:lumOff val="50000"/>
                  </a:schemeClr>
                </a:solidFill>
              </a:rPr>
              <a:t>structure</a:t>
            </a:r>
            <a:r>
              <a:rPr lang="es-ES_tradnl" sz="1300" dirty="0">
                <a:solidFill>
                  <a:schemeClr val="tx1">
                    <a:lumMod val="50000"/>
                    <a:lumOff val="50000"/>
                  </a:schemeClr>
                </a:solidFill>
              </a:rPr>
              <a:t> </a:t>
            </a:r>
            <a:r>
              <a:rPr lang="es-ES_tradnl" sz="1300" dirty="0" err="1">
                <a:solidFill>
                  <a:schemeClr val="tx1">
                    <a:lumMod val="50000"/>
                    <a:lumOff val="50000"/>
                  </a:schemeClr>
                </a:solidFill>
              </a:rPr>
              <a:t>interactions</a:t>
            </a:r>
            <a:r>
              <a:rPr lang="es-ES_tradnl" sz="1300" dirty="0">
                <a:solidFill>
                  <a:schemeClr val="tx1">
                    <a:lumMod val="50000"/>
                    <a:lumOff val="50000"/>
                  </a:schemeClr>
                </a:solidFill>
              </a:rPr>
              <a:t>. </a:t>
            </a:r>
            <a:r>
              <a:rPr lang="es-ES_tradnl" sz="1300" dirty="0">
                <a:solidFill>
                  <a:srgbClr val="4BACC6"/>
                </a:solidFill>
              </a:rPr>
              <a:t>Prof. Eugenio Oñate</a:t>
            </a:r>
            <a:endParaRPr lang="es-ES_tradnl" sz="1300" b="1" dirty="0">
              <a:solidFill>
                <a:srgbClr val="4BACC6"/>
              </a:solidFill>
            </a:endParaRPr>
          </a:p>
          <a:p>
            <a:pPr>
              <a:spcBef>
                <a:spcPts val="300"/>
              </a:spcBef>
            </a:pPr>
            <a:r>
              <a:rPr lang="es-ES" sz="1300" b="1" dirty="0">
                <a:solidFill>
                  <a:srgbClr val="4BACC6"/>
                </a:solidFill>
              </a:rPr>
              <a:t>REALTIME (</a:t>
            </a:r>
            <a:r>
              <a:rPr lang="es-ES" sz="1300" b="1" dirty="0" smtClean="0">
                <a:solidFill>
                  <a:srgbClr val="4BACC6"/>
                </a:solidFill>
              </a:rPr>
              <a:t>2009/14)</a:t>
            </a:r>
            <a:r>
              <a:rPr lang="es-ES" sz="1300" b="1" dirty="0">
                <a:solidFill>
                  <a:srgbClr val="4BACC6"/>
                </a:solidFill>
              </a:rPr>
              <a:t>:</a:t>
            </a:r>
            <a:r>
              <a:rPr lang="es-ES" sz="1300" b="1" dirty="0">
                <a:solidFill>
                  <a:srgbClr val="7F7F7F"/>
                </a:solidFill>
              </a:rPr>
              <a:t> </a:t>
            </a:r>
            <a:r>
              <a:rPr lang="fr-FR" sz="1300" dirty="0">
                <a:solidFill>
                  <a:srgbClr val="7F7F7F"/>
                </a:solidFill>
              </a:rPr>
              <a:t>Real Time </a:t>
            </a:r>
            <a:r>
              <a:rPr lang="fr-FR" sz="1300" dirty="0" err="1">
                <a:solidFill>
                  <a:srgbClr val="7F7F7F"/>
                </a:solidFill>
              </a:rPr>
              <a:t>Computational</a:t>
            </a:r>
            <a:r>
              <a:rPr lang="fr-FR" sz="1300" dirty="0">
                <a:solidFill>
                  <a:srgbClr val="7F7F7F"/>
                </a:solidFill>
              </a:rPr>
              <a:t> </a:t>
            </a:r>
            <a:r>
              <a:rPr lang="fr-FR" sz="1300" dirty="0" err="1">
                <a:solidFill>
                  <a:srgbClr val="7F7F7F"/>
                </a:solidFill>
              </a:rPr>
              <a:t>Mechanics</a:t>
            </a:r>
            <a:r>
              <a:rPr lang="fr-FR" sz="1300" dirty="0">
                <a:solidFill>
                  <a:srgbClr val="7F7F7F"/>
                </a:solidFill>
              </a:rPr>
              <a:t> Techniques for Multi-</a:t>
            </a:r>
            <a:r>
              <a:rPr lang="fr-FR" sz="1300" dirty="0" err="1">
                <a:solidFill>
                  <a:srgbClr val="7F7F7F"/>
                </a:solidFill>
              </a:rPr>
              <a:t>Fluid</a:t>
            </a:r>
            <a:r>
              <a:rPr lang="fr-FR" sz="1300" dirty="0">
                <a:solidFill>
                  <a:srgbClr val="7F7F7F"/>
                </a:solidFill>
              </a:rPr>
              <a:t> </a:t>
            </a:r>
            <a:r>
              <a:rPr lang="fr-FR" sz="1300" dirty="0" err="1">
                <a:solidFill>
                  <a:srgbClr val="7F7F7F"/>
                </a:solidFill>
              </a:rPr>
              <a:t>Problems</a:t>
            </a:r>
            <a:r>
              <a:rPr lang="fr-FR" sz="1300" dirty="0">
                <a:solidFill>
                  <a:srgbClr val="7F7F7F"/>
                </a:solidFill>
              </a:rPr>
              <a:t>. </a:t>
            </a:r>
            <a:r>
              <a:rPr lang="fr-FR" sz="1300" dirty="0">
                <a:solidFill>
                  <a:srgbClr val="4BACC6"/>
                </a:solidFill>
              </a:rPr>
              <a:t>Prof. Sergio </a:t>
            </a:r>
            <a:r>
              <a:rPr lang="fr-FR" sz="1300" dirty="0" err="1">
                <a:solidFill>
                  <a:srgbClr val="4BACC6"/>
                </a:solidFill>
              </a:rPr>
              <a:t>Idelsohn</a:t>
            </a:r>
            <a:endParaRPr lang="es-ES_tradnl" sz="1300" dirty="0">
              <a:solidFill>
                <a:srgbClr val="4BACC6"/>
              </a:solidFill>
            </a:endParaRPr>
          </a:p>
          <a:p>
            <a:pPr>
              <a:spcBef>
                <a:spcPts val="0"/>
              </a:spcBef>
            </a:pPr>
            <a:endParaRPr lang="es-ES_tradnl" sz="1300" dirty="0">
              <a:solidFill>
                <a:srgbClr val="4BACC6"/>
              </a:solidFill>
            </a:endParaRPr>
          </a:p>
          <a:p>
            <a:pPr>
              <a:spcBef>
                <a:spcPts val="0"/>
              </a:spcBef>
            </a:pPr>
            <a:r>
              <a:rPr lang="es-ES_tradnl" sz="1300" b="1" dirty="0">
                <a:solidFill>
                  <a:schemeClr val="accent5">
                    <a:lumMod val="50000"/>
                  </a:schemeClr>
                </a:solidFill>
              </a:rPr>
              <a:t>STARTING GRANTS</a:t>
            </a:r>
          </a:p>
          <a:p>
            <a:pPr>
              <a:spcBef>
                <a:spcPts val="300"/>
              </a:spcBef>
            </a:pPr>
            <a:r>
              <a:rPr lang="es-ES_tradnl" sz="1300" b="1" dirty="0">
                <a:solidFill>
                  <a:srgbClr val="4BACC6"/>
                </a:solidFill>
              </a:rPr>
              <a:t>COMFUS (</a:t>
            </a:r>
            <a:r>
              <a:rPr lang="es-ES_tradnl" sz="1300" b="1" dirty="0" smtClean="0">
                <a:solidFill>
                  <a:srgbClr val="4BACC6"/>
                </a:solidFill>
              </a:rPr>
              <a:t>2011/15)</a:t>
            </a:r>
            <a:r>
              <a:rPr lang="es-ES_tradnl" sz="1300" dirty="0">
                <a:solidFill>
                  <a:srgbClr val="4BACC6"/>
                </a:solidFill>
              </a:rPr>
              <a:t>: </a:t>
            </a:r>
            <a:r>
              <a:rPr lang="en-US" sz="1300" dirty="0">
                <a:solidFill>
                  <a:schemeClr val="tx1">
                    <a:lumMod val="50000"/>
                    <a:lumOff val="50000"/>
                  </a:schemeClr>
                </a:solidFill>
              </a:rPr>
              <a:t>Computational Methods for Fusion Technology</a:t>
            </a:r>
            <a:r>
              <a:rPr lang="en-US" sz="1300" dirty="0">
                <a:solidFill>
                  <a:srgbClr val="4BACC6"/>
                </a:solidFill>
              </a:rPr>
              <a:t>. Prof. Santiago </a:t>
            </a:r>
            <a:r>
              <a:rPr lang="en-US" sz="1300" dirty="0" err="1">
                <a:solidFill>
                  <a:srgbClr val="4BACC6"/>
                </a:solidFill>
              </a:rPr>
              <a:t>Badia</a:t>
            </a:r>
            <a:endParaRPr lang="es-ES_tradnl" sz="1300" dirty="0">
              <a:solidFill>
                <a:srgbClr val="4BACC6"/>
              </a:solidFill>
            </a:endParaRPr>
          </a:p>
          <a:p>
            <a:pPr>
              <a:spcBef>
                <a:spcPts val="0"/>
              </a:spcBef>
            </a:pPr>
            <a:endParaRPr lang="es-ES_tradnl" sz="1300" dirty="0">
              <a:solidFill>
                <a:srgbClr val="4BACC6"/>
              </a:solidFill>
            </a:endParaRPr>
          </a:p>
          <a:p>
            <a:pPr>
              <a:spcBef>
                <a:spcPts val="0"/>
              </a:spcBef>
            </a:pPr>
            <a:r>
              <a:rPr lang="es-ES_tradnl" sz="1300" b="1" dirty="0">
                <a:solidFill>
                  <a:schemeClr val="accent5">
                    <a:lumMod val="50000"/>
                  </a:schemeClr>
                </a:solidFill>
              </a:rPr>
              <a:t>PROOFS OF CONCEPT</a:t>
            </a:r>
          </a:p>
          <a:p>
            <a:pPr>
              <a:spcBef>
                <a:spcPts val="400"/>
              </a:spcBef>
            </a:pPr>
            <a:r>
              <a:rPr lang="es-ES" sz="1300" b="1" dirty="0">
                <a:solidFill>
                  <a:srgbClr val="4BACC6"/>
                </a:solidFill>
              </a:rPr>
              <a:t>ICEBREAKER (</a:t>
            </a:r>
            <a:r>
              <a:rPr lang="es-ES" sz="1300" b="1" dirty="0" smtClean="0">
                <a:solidFill>
                  <a:srgbClr val="4BACC6"/>
                </a:solidFill>
              </a:rPr>
              <a:t>2016/17)</a:t>
            </a:r>
            <a:r>
              <a:rPr lang="es-ES" sz="1300" b="1" dirty="0">
                <a:solidFill>
                  <a:srgbClr val="4BACC6"/>
                </a:solidFill>
              </a:rPr>
              <a:t>: </a:t>
            </a:r>
            <a:r>
              <a:rPr lang="en-US" sz="1300" dirty="0">
                <a:solidFill>
                  <a:srgbClr val="7F7F7F"/>
                </a:solidFill>
              </a:rPr>
              <a:t>Industrial applicability and potential for commercialization of the computational technology developed in SAFECON. </a:t>
            </a:r>
            <a:r>
              <a:rPr lang="es-ES_tradnl" sz="1300" dirty="0">
                <a:solidFill>
                  <a:srgbClr val="4BACC6"/>
                </a:solidFill>
              </a:rPr>
              <a:t>Prof. Eugenio Oñate</a:t>
            </a:r>
          </a:p>
          <a:p>
            <a:pPr>
              <a:spcBef>
                <a:spcPts val="400"/>
              </a:spcBef>
            </a:pPr>
            <a:r>
              <a:rPr lang="es-ES" sz="1300" b="1" dirty="0">
                <a:solidFill>
                  <a:srgbClr val="4BACC6"/>
                </a:solidFill>
              </a:rPr>
              <a:t>NUWASIM (</a:t>
            </a:r>
            <a:r>
              <a:rPr lang="es-ES" sz="1300" b="1" dirty="0" smtClean="0">
                <a:solidFill>
                  <a:srgbClr val="4BACC6"/>
                </a:solidFill>
              </a:rPr>
              <a:t>2016/18)</a:t>
            </a:r>
            <a:r>
              <a:rPr lang="es-ES" sz="1300" b="1" dirty="0">
                <a:solidFill>
                  <a:srgbClr val="4BACC6"/>
                </a:solidFill>
              </a:rPr>
              <a:t>:</a:t>
            </a:r>
            <a:r>
              <a:rPr lang="es-ES" sz="1300" b="1" dirty="0">
                <a:solidFill>
                  <a:srgbClr val="7F7F7F"/>
                </a:solidFill>
              </a:rPr>
              <a:t> </a:t>
            </a:r>
            <a:r>
              <a:rPr lang="en-US" sz="1300" dirty="0">
                <a:solidFill>
                  <a:srgbClr val="7F7F7F"/>
                </a:solidFill>
              </a:rPr>
              <a:t>On a Nuclear Waste Deep Repository Simulator. </a:t>
            </a:r>
            <a:r>
              <a:rPr lang="en-US" sz="1300" dirty="0">
                <a:solidFill>
                  <a:srgbClr val="4BACC6"/>
                </a:solidFill>
              </a:rPr>
              <a:t>Prof. Santiago </a:t>
            </a:r>
            <a:r>
              <a:rPr lang="en-US" sz="1300" dirty="0" err="1">
                <a:solidFill>
                  <a:srgbClr val="4BACC6"/>
                </a:solidFill>
              </a:rPr>
              <a:t>Badia</a:t>
            </a:r>
            <a:endParaRPr lang="es-ES_tradnl" sz="1300" dirty="0">
              <a:solidFill>
                <a:srgbClr val="4BACC6"/>
              </a:solidFill>
            </a:endParaRPr>
          </a:p>
          <a:p>
            <a:pPr>
              <a:spcBef>
                <a:spcPts val="400"/>
              </a:spcBef>
            </a:pPr>
            <a:r>
              <a:rPr lang="es-ES_tradnl" sz="1300" b="1" dirty="0">
                <a:solidFill>
                  <a:srgbClr val="4BACC6"/>
                </a:solidFill>
              </a:rPr>
              <a:t>FLOODSAFE </a:t>
            </a:r>
            <a:r>
              <a:rPr lang="es-ES_tradnl" sz="1300" b="1" dirty="0">
                <a:solidFill>
                  <a:schemeClr val="accent5"/>
                </a:solidFill>
              </a:rPr>
              <a:t>(</a:t>
            </a:r>
            <a:r>
              <a:rPr lang="es-ES_tradnl" sz="1300" b="1" dirty="0" smtClean="0">
                <a:solidFill>
                  <a:schemeClr val="accent5"/>
                </a:solidFill>
              </a:rPr>
              <a:t>2015/16)</a:t>
            </a:r>
            <a:r>
              <a:rPr lang="es-ES_tradnl" sz="1300" dirty="0">
                <a:solidFill>
                  <a:srgbClr val="4BACC6"/>
                </a:solidFill>
              </a:rPr>
              <a:t>: </a:t>
            </a:r>
            <a:r>
              <a:rPr lang="es-ES_tradnl" sz="1300" dirty="0" err="1">
                <a:solidFill>
                  <a:schemeClr val="tx1">
                    <a:lumMod val="50000"/>
                    <a:lumOff val="50000"/>
                  </a:schemeClr>
                </a:solidFill>
              </a:rPr>
              <a:t>Asessment</a:t>
            </a:r>
            <a:r>
              <a:rPr lang="es-ES_tradnl" sz="1300" dirty="0">
                <a:solidFill>
                  <a:schemeClr val="tx1">
                    <a:lumMod val="50000"/>
                    <a:lumOff val="50000"/>
                  </a:schemeClr>
                </a:solidFill>
              </a:rPr>
              <a:t> and </a:t>
            </a:r>
            <a:r>
              <a:rPr lang="es-ES_tradnl" sz="1300" dirty="0" err="1">
                <a:solidFill>
                  <a:schemeClr val="tx1">
                    <a:lumMod val="50000"/>
                    <a:lumOff val="50000"/>
                  </a:schemeClr>
                </a:solidFill>
              </a:rPr>
              <a:t>initial</a:t>
            </a:r>
            <a:r>
              <a:rPr lang="es-ES_tradnl" sz="1300" dirty="0">
                <a:solidFill>
                  <a:schemeClr val="tx1">
                    <a:lumMod val="50000"/>
                    <a:lumOff val="50000"/>
                  </a:schemeClr>
                </a:solidFill>
              </a:rPr>
              <a:t> </a:t>
            </a:r>
            <a:r>
              <a:rPr lang="es-ES_tradnl" sz="1300" dirty="0" err="1">
                <a:solidFill>
                  <a:schemeClr val="tx1">
                    <a:lumMod val="50000"/>
                    <a:lumOff val="50000"/>
                  </a:schemeClr>
                </a:solidFill>
              </a:rPr>
              <a:t>steps</a:t>
            </a:r>
            <a:r>
              <a:rPr lang="es-ES_tradnl" sz="1300" dirty="0">
                <a:solidFill>
                  <a:schemeClr val="tx1">
                    <a:lumMod val="50000"/>
                    <a:lumOff val="50000"/>
                  </a:schemeClr>
                </a:solidFill>
              </a:rPr>
              <a:t>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a:t>
            </a:r>
            <a:r>
              <a:rPr lang="es-ES_tradnl" sz="1300" dirty="0" err="1">
                <a:solidFill>
                  <a:schemeClr val="tx1">
                    <a:lumMod val="50000"/>
                    <a:lumOff val="50000"/>
                  </a:schemeClr>
                </a:solidFill>
              </a:rPr>
              <a:t>the</a:t>
            </a:r>
            <a:r>
              <a:rPr lang="es-ES_tradnl" sz="1300" dirty="0">
                <a:solidFill>
                  <a:schemeClr val="tx1">
                    <a:lumMod val="50000"/>
                    <a:lumOff val="50000"/>
                  </a:schemeClr>
                </a:solidFill>
              </a:rPr>
              <a:t> </a:t>
            </a:r>
            <a:r>
              <a:rPr lang="es-ES_tradnl" sz="1300" dirty="0" err="1">
                <a:solidFill>
                  <a:schemeClr val="tx1">
                    <a:lumMod val="50000"/>
                    <a:lumOff val="50000"/>
                  </a:schemeClr>
                </a:solidFill>
              </a:rPr>
              <a:t>exploitation</a:t>
            </a:r>
            <a:r>
              <a:rPr lang="es-ES_tradnl" sz="1300" dirty="0">
                <a:solidFill>
                  <a:schemeClr val="tx1">
                    <a:lumMod val="50000"/>
                    <a:lumOff val="50000"/>
                  </a:schemeClr>
                </a:solidFill>
              </a:rPr>
              <a:t> of a </a:t>
            </a:r>
            <a:r>
              <a:rPr lang="es-ES_tradnl" sz="1300" dirty="0" err="1">
                <a:solidFill>
                  <a:schemeClr val="tx1">
                    <a:lumMod val="50000"/>
                    <a:lumOff val="50000"/>
                  </a:schemeClr>
                </a:solidFill>
              </a:rPr>
              <a:t>simulation</a:t>
            </a:r>
            <a:r>
              <a:rPr lang="es-ES_tradnl" sz="1300" dirty="0">
                <a:solidFill>
                  <a:schemeClr val="tx1">
                    <a:lumMod val="50000"/>
                    <a:lumOff val="50000"/>
                  </a:schemeClr>
                </a:solidFill>
              </a:rPr>
              <a:t> software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a:t>
            </a:r>
            <a:r>
              <a:rPr lang="es-ES_tradnl" sz="1300" dirty="0" err="1">
                <a:solidFill>
                  <a:schemeClr val="tx1">
                    <a:lumMod val="50000"/>
                    <a:lumOff val="50000"/>
                  </a:schemeClr>
                </a:solidFill>
              </a:rPr>
              <a:t>the</a:t>
            </a:r>
            <a:r>
              <a:rPr lang="es-ES_tradnl" sz="1300" dirty="0">
                <a:solidFill>
                  <a:schemeClr val="tx1">
                    <a:lumMod val="50000"/>
                    <a:lumOff val="50000"/>
                  </a:schemeClr>
                </a:solidFill>
              </a:rPr>
              <a:t> </a:t>
            </a:r>
            <a:r>
              <a:rPr lang="es-ES_tradnl" sz="1300" dirty="0" err="1">
                <a:solidFill>
                  <a:schemeClr val="tx1">
                    <a:lumMod val="50000"/>
                    <a:lumOff val="50000"/>
                  </a:schemeClr>
                </a:solidFill>
              </a:rPr>
              <a:t>study</a:t>
            </a:r>
            <a:r>
              <a:rPr lang="es-ES_tradnl" sz="1300" dirty="0">
                <a:solidFill>
                  <a:schemeClr val="tx1">
                    <a:lumMod val="50000"/>
                    <a:lumOff val="50000"/>
                  </a:schemeClr>
                </a:solidFill>
              </a:rPr>
              <a:t> and </a:t>
            </a:r>
            <a:r>
              <a:rPr lang="es-ES_tradnl" sz="1300" dirty="0" err="1">
                <a:solidFill>
                  <a:schemeClr val="tx1">
                    <a:lumMod val="50000"/>
                    <a:lumOff val="50000"/>
                  </a:schemeClr>
                </a:solidFill>
              </a:rPr>
              <a:t>mitigation</a:t>
            </a:r>
            <a:r>
              <a:rPr lang="es-ES_tradnl" sz="1300" dirty="0">
                <a:solidFill>
                  <a:schemeClr val="tx1">
                    <a:lumMod val="50000"/>
                    <a:lumOff val="50000"/>
                  </a:schemeClr>
                </a:solidFill>
              </a:rPr>
              <a:t> of </a:t>
            </a:r>
            <a:r>
              <a:rPr lang="es-ES_tradnl" sz="1300" dirty="0" err="1">
                <a:solidFill>
                  <a:schemeClr val="tx1">
                    <a:lumMod val="50000"/>
                    <a:lumOff val="50000"/>
                  </a:schemeClr>
                </a:solidFill>
              </a:rPr>
              <a:t>the</a:t>
            </a:r>
            <a:r>
              <a:rPr lang="es-ES_tradnl" sz="1300" dirty="0">
                <a:solidFill>
                  <a:schemeClr val="tx1">
                    <a:lumMod val="50000"/>
                    <a:lumOff val="50000"/>
                  </a:schemeClr>
                </a:solidFill>
              </a:rPr>
              <a:t> </a:t>
            </a:r>
            <a:r>
              <a:rPr lang="es-ES_tradnl" sz="1300" dirty="0" err="1">
                <a:solidFill>
                  <a:schemeClr val="tx1">
                    <a:lumMod val="50000"/>
                    <a:lumOff val="50000"/>
                  </a:schemeClr>
                </a:solidFill>
              </a:rPr>
              <a:t>effect</a:t>
            </a:r>
            <a:r>
              <a:rPr lang="es-ES_tradnl" sz="1300" dirty="0">
                <a:solidFill>
                  <a:schemeClr val="tx1">
                    <a:lumMod val="50000"/>
                    <a:lumOff val="50000"/>
                  </a:schemeClr>
                </a:solidFill>
              </a:rPr>
              <a:t> of </a:t>
            </a:r>
            <a:r>
              <a:rPr lang="es-ES_tradnl" sz="1300" dirty="0" err="1">
                <a:solidFill>
                  <a:schemeClr val="tx1">
                    <a:lumMod val="50000"/>
                    <a:lumOff val="50000"/>
                  </a:schemeClr>
                </a:solidFill>
              </a:rPr>
              <a:t>floods</a:t>
            </a:r>
            <a:r>
              <a:rPr lang="es-ES_tradnl" sz="1300" dirty="0">
                <a:solidFill>
                  <a:schemeClr val="tx1">
                    <a:lumMod val="50000"/>
                    <a:lumOff val="50000"/>
                  </a:schemeClr>
                </a:solidFill>
              </a:rPr>
              <a:t> </a:t>
            </a:r>
            <a:r>
              <a:rPr lang="es-ES_tradnl" sz="1300" dirty="0" err="1">
                <a:solidFill>
                  <a:schemeClr val="tx1">
                    <a:lumMod val="50000"/>
                    <a:lumOff val="50000"/>
                  </a:schemeClr>
                </a:solidFill>
              </a:rPr>
              <a:t>on</a:t>
            </a:r>
            <a:r>
              <a:rPr lang="es-ES_tradnl" sz="1300" dirty="0">
                <a:solidFill>
                  <a:schemeClr val="tx1">
                    <a:lumMod val="50000"/>
                    <a:lumOff val="50000"/>
                  </a:schemeClr>
                </a:solidFill>
              </a:rPr>
              <a:t> </a:t>
            </a:r>
            <a:r>
              <a:rPr lang="es-ES_tradnl" sz="1300" dirty="0" err="1">
                <a:solidFill>
                  <a:schemeClr val="tx1">
                    <a:lumMod val="50000"/>
                    <a:lumOff val="50000"/>
                  </a:schemeClr>
                </a:solidFill>
              </a:rPr>
              <a:t>constructions</a:t>
            </a:r>
            <a:r>
              <a:rPr lang="es-ES_tradnl" sz="1300" dirty="0">
                <a:solidFill>
                  <a:schemeClr val="tx1">
                    <a:lumMod val="50000"/>
                    <a:lumOff val="50000"/>
                  </a:schemeClr>
                </a:solidFill>
              </a:rPr>
              <a:t> and </a:t>
            </a:r>
            <a:r>
              <a:rPr lang="es-ES_tradnl" sz="1300" dirty="0" err="1">
                <a:solidFill>
                  <a:schemeClr val="tx1">
                    <a:lumMod val="50000"/>
                    <a:lumOff val="50000"/>
                  </a:schemeClr>
                </a:solidFill>
              </a:rPr>
              <a:t>landscape</a:t>
            </a:r>
            <a:r>
              <a:rPr lang="es-ES_tradnl" sz="1300" dirty="0">
                <a:solidFill>
                  <a:schemeClr val="tx1">
                    <a:lumMod val="50000"/>
                    <a:lumOff val="50000"/>
                  </a:schemeClr>
                </a:solidFill>
              </a:rPr>
              <a:t>. </a:t>
            </a:r>
            <a:r>
              <a:rPr lang="es-ES_tradnl" sz="1300" dirty="0">
                <a:solidFill>
                  <a:srgbClr val="4BACC6"/>
                </a:solidFill>
              </a:rPr>
              <a:t>Prof. Eugenio Oñate</a:t>
            </a:r>
          </a:p>
          <a:p>
            <a:pPr>
              <a:spcBef>
                <a:spcPts val="400"/>
              </a:spcBef>
            </a:pPr>
            <a:r>
              <a:rPr lang="es-ES_tradnl" sz="1300" b="1" dirty="0">
                <a:solidFill>
                  <a:srgbClr val="4BACC6"/>
                </a:solidFill>
              </a:rPr>
              <a:t>FORECAST </a:t>
            </a:r>
            <a:r>
              <a:rPr lang="es-ES_tradnl" sz="1300" b="1" dirty="0">
                <a:solidFill>
                  <a:schemeClr val="accent5"/>
                </a:solidFill>
              </a:rPr>
              <a:t>(</a:t>
            </a:r>
            <a:r>
              <a:rPr lang="es-ES_tradnl" sz="1300" b="1" dirty="0" smtClean="0">
                <a:solidFill>
                  <a:schemeClr val="accent5"/>
                </a:solidFill>
              </a:rPr>
              <a:t>2015/16)</a:t>
            </a:r>
            <a:r>
              <a:rPr lang="es-ES_tradnl" sz="1300" dirty="0">
                <a:solidFill>
                  <a:srgbClr val="4BACC6"/>
                </a:solidFill>
              </a:rPr>
              <a:t>: </a:t>
            </a:r>
            <a:r>
              <a:rPr lang="es-ES_tradnl" sz="1300" dirty="0" err="1">
                <a:solidFill>
                  <a:schemeClr val="tx1">
                    <a:lumMod val="50000"/>
                    <a:lumOff val="50000"/>
                  </a:schemeClr>
                </a:solidFill>
              </a:rPr>
              <a:t>Assessment</a:t>
            </a:r>
            <a:r>
              <a:rPr lang="es-ES_tradnl" sz="1300" dirty="0">
                <a:solidFill>
                  <a:schemeClr val="tx1">
                    <a:lumMod val="50000"/>
                    <a:lumOff val="50000"/>
                  </a:schemeClr>
                </a:solidFill>
              </a:rPr>
              <a:t> and </a:t>
            </a:r>
            <a:r>
              <a:rPr lang="es-ES_tradnl" sz="1300" dirty="0" err="1">
                <a:solidFill>
                  <a:schemeClr val="tx1">
                    <a:lumMod val="50000"/>
                    <a:lumOff val="50000"/>
                  </a:schemeClr>
                </a:solidFill>
              </a:rPr>
              <a:t>initial</a:t>
            </a:r>
            <a:r>
              <a:rPr lang="es-ES_tradnl" sz="1300" dirty="0">
                <a:solidFill>
                  <a:schemeClr val="tx1">
                    <a:lumMod val="50000"/>
                    <a:lumOff val="50000"/>
                  </a:schemeClr>
                </a:solidFill>
              </a:rPr>
              <a:t> </a:t>
            </a:r>
            <a:r>
              <a:rPr lang="es-ES_tradnl" sz="1300" dirty="0" err="1">
                <a:solidFill>
                  <a:schemeClr val="tx1">
                    <a:lumMod val="50000"/>
                    <a:lumOff val="50000"/>
                  </a:schemeClr>
                </a:solidFill>
              </a:rPr>
              <a:t>steps</a:t>
            </a:r>
            <a:r>
              <a:rPr lang="es-ES_tradnl" sz="1300" dirty="0">
                <a:solidFill>
                  <a:schemeClr val="tx1">
                    <a:lumMod val="50000"/>
                    <a:lumOff val="50000"/>
                  </a:schemeClr>
                </a:solidFill>
              </a:rPr>
              <a:t>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a:t>
            </a:r>
            <a:r>
              <a:rPr lang="es-ES_tradnl" sz="1300" dirty="0" err="1">
                <a:solidFill>
                  <a:schemeClr val="tx1">
                    <a:lumMod val="50000"/>
                    <a:lumOff val="50000"/>
                  </a:schemeClr>
                </a:solidFill>
              </a:rPr>
              <a:t>the</a:t>
            </a:r>
            <a:r>
              <a:rPr lang="es-ES_tradnl" sz="1300" dirty="0">
                <a:solidFill>
                  <a:schemeClr val="tx1">
                    <a:lumMod val="50000"/>
                    <a:lumOff val="50000"/>
                  </a:schemeClr>
                </a:solidFill>
              </a:rPr>
              <a:t> </a:t>
            </a:r>
            <a:r>
              <a:rPr lang="es-ES_tradnl" sz="1300" dirty="0" err="1">
                <a:solidFill>
                  <a:schemeClr val="tx1">
                    <a:lumMod val="50000"/>
                    <a:lumOff val="50000"/>
                  </a:schemeClr>
                </a:solidFill>
              </a:rPr>
              <a:t>exploitation</a:t>
            </a:r>
            <a:r>
              <a:rPr lang="es-ES_tradnl" sz="1300" dirty="0">
                <a:solidFill>
                  <a:schemeClr val="tx1">
                    <a:lumMod val="50000"/>
                    <a:lumOff val="50000"/>
                  </a:schemeClr>
                </a:solidFill>
              </a:rPr>
              <a:t> of a </a:t>
            </a:r>
            <a:r>
              <a:rPr lang="es-ES_tradnl" sz="1300" dirty="0" err="1">
                <a:solidFill>
                  <a:schemeClr val="tx1">
                    <a:lumMod val="50000"/>
                    <a:lumOff val="50000"/>
                  </a:schemeClr>
                </a:solidFill>
              </a:rPr>
              <a:t>fast</a:t>
            </a:r>
            <a:r>
              <a:rPr lang="es-ES_tradnl" sz="1300" dirty="0">
                <a:solidFill>
                  <a:schemeClr val="tx1">
                    <a:lumMod val="50000"/>
                    <a:lumOff val="50000"/>
                  </a:schemeClr>
                </a:solidFill>
              </a:rPr>
              <a:t> </a:t>
            </a:r>
            <a:r>
              <a:rPr lang="es-ES_tradnl" sz="1300" dirty="0" err="1">
                <a:solidFill>
                  <a:schemeClr val="tx1">
                    <a:lumMod val="50000"/>
                    <a:lumOff val="50000"/>
                  </a:schemeClr>
                </a:solidFill>
              </a:rPr>
              <a:t>simulation</a:t>
            </a:r>
            <a:r>
              <a:rPr lang="es-ES_tradnl" sz="1300" dirty="0">
                <a:solidFill>
                  <a:schemeClr val="tx1">
                    <a:lumMod val="50000"/>
                    <a:lumOff val="50000"/>
                  </a:schemeClr>
                </a:solidFill>
              </a:rPr>
              <a:t> software </a:t>
            </a:r>
            <a:r>
              <a:rPr lang="es-ES_tradnl" sz="1300" dirty="0" err="1">
                <a:solidFill>
                  <a:schemeClr val="tx1">
                    <a:lumMod val="50000"/>
                    <a:lumOff val="50000"/>
                  </a:schemeClr>
                </a:solidFill>
              </a:rPr>
              <a:t>for</a:t>
            </a:r>
            <a:r>
              <a:rPr lang="es-ES_tradnl" sz="1300" dirty="0">
                <a:solidFill>
                  <a:schemeClr val="tx1">
                    <a:lumMod val="50000"/>
                    <a:lumOff val="50000"/>
                  </a:schemeClr>
                </a:solidFill>
              </a:rPr>
              <a:t> casting </a:t>
            </a:r>
            <a:r>
              <a:rPr lang="es-ES_tradnl" sz="1300" dirty="0" err="1">
                <a:solidFill>
                  <a:schemeClr val="tx1">
                    <a:lumMod val="50000"/>
                    <a:lumOff val="50000"/>
                  </a:schemeClr>
                </a:solidFill>
              </a:rPr>
              <a:t>manufacturing</a:t>
            </a:r>
            <a:r>
              <a:rPr lang="es-ES_tradnl" sz="1300" dirty="0">
                <a:solidFill>
                  <a:schemeClr val="tx1">
                    <a:lumMod val="50000"/>
                    <a:lumOff val="50000"/>
                  </a:schemeClr>
                </a:solidFill>
              </a:rPr>
              <a:t> </a:t>
            </a:r>
            <a:r>
              <a:rPr lang="es-ES_tradnl" sz="1300" dirty="0" err="1">
                <a:solidFill>
                  <a:schemeClr val="tx1">
                    <a:lumMod val="50000"/>
                    <a:lumOff val="50000"/>
                  </a:schemeClr>
                </a:solidFill>
              </a:rPr>
              <a:t>operations</a:t>
            </a:r>
            <a:r>
              <a:rPr lang="es-ES_tradnl" sz="1300" dirty="0">
                <a:solidFill>
                  <a:schemeClr val="tx1">
                    <a:lumMod val="50000"/>
                    <a:lumOff val="50000"/>
                  </a:schemeClr>
                </a:solidFill>
              </a:rPr>
              <a:t>. </a:t>
            </a:r>
            <a:r>
              <a:rPr lang="es-ES_tradnl" sz="1300" dirty="0">
                <a:solidFill>
                  <a:srgbClr val="4BACC6"/>
                </a:solidFill>
              </a:rPr>
              <a:t>Prof. Sergio </a:t>
            </a:r>
            <a:r>
              <a:rPr lang="es-ES_tradnl" sz="1300" dirty="0" err="1">
                <a:solidFill>
                  <a:srgbClr val="4BACC6"/>
                </a:solidFill>
              </a:rPr>
              <a:t>Idelsohn</a:t>
            </a:r>
            <a:endParaRPr lang="es-ES_tradnl" sz="1300" dirty="0">
              <a:solidFill>
                <a:srgbClr val="4BACC6"/>
              </a:solidFill>
            </a:endParaRPr>
          </a:p>
          <a:p>
            <a:pPr>
              <a:spcBef>
                <a:spcPts val="400"/>
              </a:spcBef>
            </a:pPr>
            <a:r>
              <a:rPr lang="es-ES_tradnl" sz="1300" b="1" dirty="0">
                <a:solidFill>
                  <a:schemeClr val="accent5"/>
                </a:solidFill>
              </a:rPr>
              <a:t>FEXFEM (</a:t>
            </a:r>
            <a:r>
              <a:rPr lang="es-ES_tradnl" sz="1300" b="1" dirty="0" smtClean="0">
                <a:solidFill>
                  <a:schemeClr val="accent5"/>
                </a:solidFill>
              </a:rPr>
              <a:t>2015/16)</a:t>
            </a:r>
            <a:r>
              <a:rPr lang="es-ES_tradnl" sz="1300" b="1" dirty="0">
                <a:solidFill>
                  <a:schemeClr val="accent5"/>
                </a:solidFill>
              </a:rPr>
              <a:t>: </a:t>
            </a:r>
            <a:r>
              <a:rPr lang="en-US" sz="1300" dirty="0">
                <a:solidFill>
                  <a:srgbClr val="7F7F7F"/>
                </a:solidFill>
              </a:rPr>
              <a:t>On a free open source extreme scale finite element software. </a:t>
            </a:r>
            <a:r>
              <a:rPr lang="en-US" sz="1300" dirty="0">
                <a:solidFill>
                  <a:srgbClr val="4BACC6"/>
                </a:solidFill>
              </a:rPr>
              <a:t>Prof. Santiago </a:t>
            </a:r>
            <a:r>
              <a:rPr lang="en-US" sz="1300" dirty="0" err="1">
                <a:solidFill>
                  <a:srgbClr val="4BACC6"/>
                </a:solidFill>
              </a:rPr>
              <a:t>Badia</a:t>
            </a:r>
            <a:endParaRPr lang="es-ES_tradnl" sz="1300" dirty="0">
              <a:solidFill>
                <a:srgbClr val="4BACC6"/>
              </a:solidFill>
            </a:endParaRPr>
          </a:p>
          <a:p>
            <a:pPr>
              <a:spcBef>
                <a:spcPts val="0"/>
              </a:spcBef>
            </a:pPr>
            <a:endParaRPr lang="es-ES_tradnl" sz="1400" dirty="0">
              <a:solidFill>
                <a:srgbClr val="7F7F7F"/>
              </a:solidFill>
            </a:endParaRPr>
          </a:p>
        </p:txBody>
      </p:sp>
      <p:pic>
        <p:nvPicPr>
          <p:cNvPr id="7" name="Imagen 6"/>
          <p:cNvPicPr>
            <a:picLocks noChangeAspect="1"/>
          </p:cNvPicPr>
          <p:nvPr/>
        </p:nvPicPr>
        <p:blipFill>
          <a:blip r:embed="rId2"/>
          <a:stretch>
            <a:fillRect/>
          </a:stretch>
        </p:blipFill>
        <p:spPr>
          <a:xfrm>
            <a:off x="7575896" y="965504"/>
            <a:ext cx="1639496" cy="1639759"/>
          </a:xfrm>
          <a:prstGeom prst="rect">
            <a:avLst/>
          </a:prstGeom>
        </p:spPr>
      </p:pic>
      <p:sp>
        <p:nvSpPr>
          <p:cNvPr id="8" name="CuadroTexto 7"/>
          <p:cNvSpPr txBox="1"/>
          <p:nvPr/>
        </p:nvSpPr>
        <p:spPr>
          <a:xfrm>
            <a:off x="7086281" y="2711109"/>
            <a:ext cx="2519199" cy="861764"/>
          </a:xfrm>
          <a:prstGeom prst="rect">
            <a:avLst/>
          </a:prstGeom>
          <a:noFill/>
        </p:spPr>
        <p:txBody>
          <a:bodyPr wrap="square" lIns="91429" tIns="45715" rIns="91429" bIns="45715" rtlCol="0">
            <a:spAutoFit/>
          </a:bodyPr>
          <a:lstStyle/>
          <a:p>
            <a:pPr algn="ctr"/>
            <a:r>
              <a:rPr lang="es-ES" sz="1600" b="1" dirty="0" err="1">
                <a:solidFill>
                  <a:schemeClr val="tx1">
                    <a:lumMod val="75000"/>
                    <a:lumOff val="25000"/>
                  </a:schemeClr>
                </a:solidFill>
              </a:rPr>
              <a:t>European</a:t>
            </a:r>
            <a:r>
              <a:rPr lang="es-ES" sz="1600" b="1" dirty="0">
                <a:solidFill>
                  <a:schemeClr val="tx1">
                    <a:lumMod val="75000"/>
                    <a:lumOff val="25000"/>
                  </a:schemeClr>
                </a:solidFill>
              </a:rPr>
              <a:t> </a:t>
            </a:r>
            <a:r>
              <a:rPr lang="es-ES" sz="1600" b="1" dirty="0" err="1">
                <a:solidFill>
                  <a:schemeClr val="tx1">
                    <a:lumMod val="75000"/>
                    <a:lumOff val="25000"/>
                  </a:schemeClr>
                </a:solidFill>
              </a:rPr>
              <a:t>Research</a:t>
            </a:r>
            <a:r>
              <a:rPr lang="es-ES" sz="1600" b="1" dirty="0">
                <a:solidFill>
                  <a:schemeClr val="tx1">
                    <a:lumMod val="75000"/>
                    <a:lumOff val="25000"/>
                  </a:schemeClr>
                </a:solidFill>
              </a:rPr>
              <a:t> Council</a:t>
            </a:r>
          </a:p>
          <a:p>
            <a:pPr algn="ctr"/>
            <a:r>
              <a:rPr lang="es-ES" sz="1800" b="1" dirty="0" smtClean="0">
                <a:solidFill>
                  <a:srgbClr val="4BACC6"/>
                </a:solidFill>
              </a:rPr>
              <a:t>GRANTS</a:t>
            </a:r>
            <a:endParaRPr lang="es-ES" sz="1800" b="1" dirty="0">
              <a:solidFill>
                <a:srgbClr val="4BACC6"/>
              </a:solidFill>
            </a:endParaRPr>
          </a:p>
        </p:txBody>
      </p:sp>
      <p:pic>
        <p:nvPicPr>
          <p:cNvPr id="11" name="Imagen 10"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78991785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158419" y="2028669"/>
            <a:ext cx="2971800" cy="6134100"/>
          </a:xfrm>
          <a:prstGeom prst="rect">
            <a:avLst/>
          </a:prstGeom>
        </p:spPr>
      </p:pic>
      <p:sp>
        <p:nvSpPr>
          <p:cNvPr id="13" name="Rectángulo 12"/>
          <p:cNvSpPr/>
          <p:nvPr/>
        </p:nvSpPr>
        <p:spPr>
          <a:xfrm>
            <a:off x="131227" y="1641942"/>
            <a:ext cx="5750060" cy="293754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s-ES"/>
          </a:p>
        </p:txBody>
      </p:sp>
      <p:sp>
        <p:nvSpPr>
          <p:cNvPr id="7" name="CuadroTexto 6"/>
          <p:cNvSpPr txBox="1"/>
          <p:nvPr/>
        </p:nvSpPr>
        <p:spPr>
          <a:xfrm>
            <a:off x="5868461" y="1173716"/>
            <a:ext cx="3809137" cy="1277263"/>
          </a:xfrm>
          <a:prstGeom prst="rect">
            <a:avLst/>
          </a:prstGeom>
          <a:noFill/>
        </p:spPr>
        <p:txBody>
          <a:bodyPr wrap="square" lIns="91429" tIns="45715" rIns="91429" bIns="45715" rtlCol="0">
            <a:spAutoFit/>
          </a:bodyPr>
          <a:lstStyle/>
          <a:p>
            <a:pPr algn="r"/>
            <a:r>
              <a:rPr lang="es-ES" dirty="0" smtClean="0">
                <a:solidFill>
                  <a:schemeClr val="tx1">
                    <a:lumMod val="65000"/>
                    <a:lumOff val="35000"/>
                  </a:schemeClr>
                </a:solidFill>
              </a:rPr>
              <a:t>More </a:t>
            </a:r>
            <a:r>
              <a:rPr lang="es-ES" dirty="0" err="1" smtClean="0">
                <a:solidFill>
                  <a:schemeClr val="tx1">
                    <a:lumMod val="65000"/>
                    <a:lumOff val="35000"/>
                  </a:schemeClr>
                </a:solidFill>
              </a:rPr>
              <a:t>than</a:t>
            </a:r>
            <a:r>
              <a:rPr lang="es-ES" dirty="0" smtClean="0">
                <a:solidFill>
                  <a:schemeClr val="tx1">
                    <a:lumMod val="65000"/>
                    <a:lumOff val="35000"/>
                  </a:schemeClr>
                </a:solidFill>
              </a:rPr>
              <a:t> </a:t>
            </a:r>
            <a:r>
              <a:rPr lang="es-ES" sz="5400" dirty="0">
                <a:solidFill>
                  <a:schemeClr val="tx1">
                    <a:lumMod val="65000"/>
                    <a:lumOff val="35000"/>
                  </a:schemeClr>
                </a:solidFill>
              </a:rPr>
              <a:t>1,400</a:t>
            </a:r>
            <a:r>
              <a:rPr lang="es-ES" dirty="0" smtClean="0">
                <a:solidFill>
                  <a:schemeClr val="tx1">
                    <a:lumMod val="65000"/>
                    <a:lumOff val="35000"/>
                  </a:schemeClr>
                </a:solidFill>
              </a:rPr>
              <a:t> </a:t>
            </a:r>
            <a:r>
              <a:rPr lang="es-ES" dirty="0" err="1" smtClean="0">
                <a:solidFill>
                  <a:schemeClr val="tx1">
                    <a:lumMod val="65000"/>
                    <a:lumOff val="35000"/>
                  </a:schemeClr>
                </a:solidFill>
              </a:rPr>
              <a:t>publications</a:t>
            </a:r>
            <a:r>
              <a:rPr lang="es-ES" dirty="0" smtClean="0">
                <a:solidFill>
                  <a:schemeClr val="tx1">
                    <a:lumMod val="65000"/>
                    <a:lumOff val="35000"/>
                  </a:schemeClr>
                </a:solidFill>
              </a:rPr>
              <a:t> </a:t>
            </a:r>
            <a:r>
              <a:rPr lang="es-ES" dirty="0" err="1" smtClean="0">
                <a:solidFill>
                  <a:schemeClr val="tx1">
                    <a:lumMod val="65000"/>
                    <a:lumOff val="35000"/>
                  </a:schemeClr>
                </a:solidFill>
              </a:rPr>
              <a:t>since</a:t>
            </a:r>
            <a:r>
              <a:rPr lang="es-ES" dirty="0" smtClean="0">
                <a:solidFill>
                  <a:schemeClr val="tx1">
                    <a:lumMod val="65000"/>
                    <a:lumOff val="35000"/>
                  </a:schemeClr>
                </a:solidFill>
              </a:rPr>
              <a:t> 1987</a:t>
            </a:r>
            <a:endParaRPr lang="es-ES" dirty="0">
              <a:solidFill>
                <a:schemeClr val="tx1">
                  <a:lumMod val="65000"/>
                  <a:lumOff val="35000"/>
                </a:schemeClr>
              </a:solidFill>
            </a:endParaRPr>
          </a:p>
        </p:txBody>
      </p:sp>
      <p:pic>
        <p:nvPicPr>
          <p:cNvPr id="8" name="Imagen 7"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0" name="Título 1">
            <a:hlinkClick r:id="rId4"/>
          </p:cNvPr>
          <p:cNvSpPr txBox="1">
            <a:spLocks/>
          </p:cNvSpPr>
          <p:nvPr/>
        </p:nvSpPr>
        <p:spPr>
          <a:xfrm>
            <a:off x="3" y="522232"/>
            <a:ext cx="9916093" cy="741279"/>
          </a:xfrm>
          <a:prstGeom prst="rect">
            <a:avLst/>
          </a:prstGeom>
        </p:spPr>
        <p:txBody>
          <a:bodyPr vert="horz" lIns="91429" tIns="45715" rIns="91429" bIns="45715"/>
          <a:lstStyle>
            <a:lvl1pPr algn="ctr" defTabSz="457200" rtl="0" eaLnBrk="1" latinLnBrk="0" hangingPunct="1">
              <a:spcBef>
                <a:spcPct val="0"/>
              </a:spcBef>
              <a:buNone/>
              <a:defRPr sz="4400" kern="1200" cap="all">
                <a:solidFill>
                  <a:schemeClr val="bg1"/>
                </a:solidFill>
                <a:latin typeface="+mj-lt"/>
                <a:ea typeface="+mj-ea"/>
                <a:cs typeface="+mj-cs"/>
              </a:defRPr>
            </a:lvl1pPr>
          </a:lstStyle>
          <a:p>
            <a:r>
              <a:rPr lang="es-ES" sz="3200" b="1" u="sng" dirty="0" err="1"/>
              <a:t>publications</a:t>
            </a:r>
            <a:endParaRPr lang="es-ES" sz="3200" b="1" u="sng" dirty="0"/>
          </a:p>
        </p:txBody>
      </p:sp>
      <p:pic>
        <p:nvPicPr>
          <p:cNvPr id="6" name="Imagen 5" descr="papers-grafico.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1081" y="1797774"/>
            <a:ext cx="5606922" cy="2653433"/>
          </a:xfrm>
          <a:prstGeom prst="rect">
            <a:avLst/>
          </a:prstGeom>
        </p:spPr>
      </p:pic>
      <p:pic>
        <p:nvPicPr>
          <p:cNvPr id="9" name="Imagen 8"/>
          <p:cNvPicPr>
            <a:picLocks noChangeAspect="1"/>
          </p:cNvPicPr>
          <p:nvPr/>
        </p:nvPicPr>
        <p:blipFill>
          <a:blip r:embed="rId2"/>
          <a:stretch>
            <a:fillRect/>
          </a:stretch>
        </p:blipFill>
        <p:spPr>
          <a:xfrm>
            <a:off x="2813381" y="4605139"/>
            <a:ext cx="2971800" cy="6134100"/>
          </a:xfrm>
          <a:prstGeom prst="rect">
            <a:avLst/>
          </a:prstGeom>
        </p:spPr>
      </p:pic>
      <p:pic>
        <p:nvPicPr>
          <p:cNvPr id="11" name="Imagen 10" descr="cifras-publicaciones.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86858" y="2709427"/>
            <a:ext cx="3802080" cy="3830667"/>
          </a:xfrm>
          <a:prstGeom prst="rect">
            <a:avLst/>
          </a:prstGeom>
        </p:spPr>
      </p:pic>
    </p:spTree>
    <p:extLst>
      <p:ext uri="{BB962C8B-B14F-4D97-AF65-F5344CB8AC3E}">
        <p14:creationId xmlns:p14="http://schemas.microsoft.com/office/powerpoint/2010/main" val="16204593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rpahorz.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4187338"/>
            <a:ext cx="9906000" cy="2767172"/>
          </a:xfrm>
          <a:prstGeom prst="rect">
            <a:avLst/>
          </a:prstGeom>
        </p:spPr>
      </p:pic>
      <p:sp>
        <p:nvSpPr>
          <p:cNvPr id="12" name="Título 11"/>
          <p:cNvSpPr>
            <a:spLocks noGrp="1"/>
          </p:cNvSpPr>
          <p:nvPr>
            <p:ph type="title"/>
          </p:nvPr>
        </p:nvSpPr>
        <p:spPr>
          <a:xfrm>
            <a:off x="585001" y="388205"/>
            <a:ext cx="8915559" cy="738749"/>
          </a:xfrm>
        </p:spPr>
        <p:txBody>
          <a:bodyPr/>
          <a:lstStyle/>
          <a:p>
            <a:r>
              <a:rPr lang="es-ES" sz="3200" b="1" dirty="0">
                <a:hlinkClick r:id="rId3"/>
              </a:rPr>
              <a:t>TECHNOLOGY TRANSFER</a:t>
            </a:r>
            <a:r>
              <a:rPr lang="es-ES" dirty="0"/>
              <a:t/>
            </a:r>
            <a:br>
              <a:rPr lang="es-ES" dirty="0"/>
            </a:br>
            <a:endParaRPr lang="es-ES" dirty="0"/>
          </a:p>
        </p:txBody>
      </p:sp>
      <p:sp>
        <p:nvSpPr>
          <p:cNvPr id="11" name="CuadroTexto 10"/>
          <p:cNvSpPr txBox="1"/>
          <p:nvPr/>
        </p:nvSpPr>
        <p:spPr>
          <a:xfrm>
            <a:off x="1564701" y="1899453"/>
            <a:ext cx="5725085" cy="1605558"/>
          </a:xfrm>
          <a:prstGeom prst="rect">
            <a:avLst/>
          </a:prstGeom>
          <a:noFill/>
        </p:spPr>
        <p:txBody>
          <a:bodyPr wrap="square" lIns="91429" tIns="45715" rIns="91429" bIns="45715" rtlCol="0">
            <a:spAutoFit/>
          </a:bodyPr>
          <a:lstStyle/>
          <a:p>
            <a:pPr marL="285717" indent="-285717">
              <a:buFont typeface="Arial"/>
              <a:buChar char="•"/>
            </a:pPr>
            <a:r>
              <a:rPr lang="en-US" sz="1800" dirty="0">
                <a:solidFill>
                  <a:schemeClr val="tx1">
                    <a:lumMod val="65000"/>
                    <a:lumOff val="35000"/>
                  </a:schemeClr>
                </a:solidFill>
              </a:rPr>
              <a:t>A vocation for Technology Transfer since 1987.</a:t>
            </a:r>
          </a:p>
          <a:p>
            <a:pPr marL="285717" indent="-285717">
              <a:spcBef>
                <a:spcPts val="500"/>
              </a:spcBef>
              <a:buFont typeface="Arial"/>
              <a:buChar char="•"/>
            </a:pPr>
            <a:r>
              <a:rPr lang="en-US" sz="1800" dirty="0">
                <a:solidFill>
                  <a:schemeClr val="tx1">
                    <a:lumMod val="65000"/>
                    <a:lumOff val="35000"/>
                  </a:schemeClr>
                </a:solidFill>
              </a:rPr>
              <a:t>Creation of CIMNE </a:t>
            </a:r>
            <a:r>
              <a:rPr lang="en-US" sz="1800" dirty="0" err="1">
                <a:solidFill>
                  <a:schemeClr val="tx1">
                    <a:lumMod val="65000"/>
                    <a:lumOff val="35000"/>
                  </a:schemeClr>
                </a:solidFill>
              </a:rPr>
              <a:t>Tecnología</a:t>
            </a:r>
            <a:r>
              <a:rPr lang="en-US" sz="1800" dirty="0">
                <a:solidFill>
                  <a:schemeClr val="tx1">
                    <a:lumMod val="65000"/>
                    <a:lumOff val="35000"/>
                  </a:schemeClr>
                </a:solidFill>
              </a:rPr>
              <a:t>, SA. (2011), a company 100% owned by CIMNE, in charge of the technology transfer of CIMNE outputs.</a:t>
            </a:r>
          </a:p>
          <a:p>
            <a:pPr marL="285717" indent="-285717">
              <a:spcBef>
                <a:spcPts val="500"/>
              </a:spcBef>
              <a:buFont typeface="Arial"/>
              <a:buChar char="•"/>
            </a:pPr>
            <a:r>
              <a:rPr lang="en-US" sz="1800" dirty="0">
                <a:solidFill>
                  <a:schemeClr val="tx1">
                    <a:lumMod val="65000"/>
                    <a:lumOff val="35000"/>
                  </a:schemeClr>
                </a:solidFill>
              </a:rPr>
              <a:t>16 spin-off companies.</a:t>
            </a:r>
            <a:endParaRPr lang="es-ES" sz="1800" dirty="0">
              <a:solidFill>
                <a:schemeClr val="tx1">
                  <a:lumMod val="65000"/>
                  <a:lumOff val="35000"/>
                </a:schemeClr>
              </a:solidFill>
            </a:endParaRPr>
          </a:p>
        </p:txBody>
      </p:sp>
      <p:sp>
        <p:nvSpPr>
          <p:cNvPr id="18" name="Elipse 17"/>
          <p:cNvSpPr/>
          <p:nvPr/>
        </p:nvSpPr>
        <p:spPr>
          <a:xfrm>
            <a:off x="6492492"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14" name="Imagen 13"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7" name="Elipse 16"/>
          <p:cNvSpPr/>
          <p:nvPr/>
        </p:nvSpPr>
        <p:spPr>
          <a:xfrm>
            <a:off x="8170738"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6" name="CuadroTexto 15"/>
          <p:cNvSpPr txBox="1"/>
          <p:nvPr/>
        </p:nvSpPr>
        <p:spPr>
          <a:xfrm>
            <a:off x="8170738" y="3778931"/>
            <a:ext cx="1363338"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5"/>
              </a:rPr>
              <a:t>CIMNE</a:t>
            </a:r>
          </a:p>
          <a:p>
            <a:pPr lvl="0" algn="ctr"/>
            <a:r>
              <a:rPr lang="es-ES_tradnl" sz="1400" b="1" dirty="0">
                <a:solidFill>
                  <a:srgbClr val="FFFFFF"/>
                </a:solidFill>
                <a:hlinkClick r:id="rId5"/>
              </a:rPr>
              <a:t>TECNOLOGÍA</a:t>
            </a:r>
            <a:endParaRPr lang="es-ES" sz="1400" dirty="0"/>
          </a:p>
        </p:txBody>
      </p:sp>
      <p:sp>
        <p:nvSpPr>
          <p:cNvPr id="10" name="CuadroTexto 9"/>
          <p:cNvSpPr txBox="1"/>
          <p:nvPr/>
        </p:nvSpPr>
        <p:spPr>
          <a:xfrm>
            <a:off x="6407752" y="3778931"/>
            <a:ext cx="1499378" cy="523210"/>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6"/>
              </a:rPr>
              <a:t>SPIN-OFF</a:t>
            </a:r>
          </a:p>
          <a:p>
            <a:pPr lvl="0" algn="ctr"/>
            <a:r>
              <a:rPr lang="es-ES_tradnl" sz="1400" b="1" dirty="0">
                <a:solidFill>
                  <a:srgbClr val="FFFFFF"/>
                </a:solidFill>
                <a:hlinkClick r:id="rId6"/>
              </a:rPr>
              <a:t>COMPANIES</a:t>
            </a:r>
            <a:endParaRPr lang="es-ES" sz="1400" dirty="0"/>
          </a:p>
        </p:txBody>
      </p:sp>
      <p:sp>
        <p:nvSpPr>
          <p:cNvPr id="19" name="Elipse 18"/>
          <p:cNvSpPr/>
          <p:nvPr/>
        </p:nvSpPr>
        <p:spPr>
          <a:xfrm>
            <a:off x="4825186" y="3416400"/>
            <a:ext cx="1363338" cy="136355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7" name="CuadroTexto 6"/>
          <p:cNvSpPr txBox="1"/>
          <p:nvPr/>
        </p:nvSpPr>
        <p:spPr>
          <a:xfrm>
            <a:off x="4825185" y="3891442"/>
            <a:ext cx="1363338" cy="307766"/>
          </a:xfrm>
          <a:prstGeom prst="rect">
            <a:avLst/>
          </a:prstGeom>
          <a:noFill/>
        </p:spPr>
        <p:txBody>
          <a:bodyPr wrap="square" lIns="91429" tIns="45715" rIns="91429" bIns="45715" rtlCol="0">
            <a:spAutoFit/>
          </a:bodyPr>
          <a:lstStyle/>
          <a:p>
            <a:pPr lvl="0" algn="ctr"/>
            <a:r>
              <a:rPr lang="es-ES_tradnl" sz="1400" b="1" dirty="0">
                <a:solidFill>
                  <a:srgbClr val="FFFFFF"/>
                </a:solidFill>
                <a:hlinkClick r:id="rId7"/>
              </a:rPr>
              <a:t>PRODUCTS</a:t>
            </a:r>
            <a:endParaRPr lang="es-ES" sz="1400" dirty="0"/>
          </a:p>
        </p:txBody>
      </p:sp>
    </p:spTree>
    <p:extLst>
      <p:ext uri="{BB962C8B-B14F-4D97-AF65-F5344CB8AC3E}">
        <p14:creationId xmlns:p14="http://schemas.microsoft.com/office/powerpoint/2010/main" val="23220770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log-cimne-negro.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2001" y="104759"/>
            <a:ext cx="1459649" cy="302424"/>
          </a:xfrm>
          <a:prstGeom prst="rect">
            <a:avLst/>
          </a:prstGeom>
        </p:spPr>
      </p:pic>
      <p:sp>
        <p:nvSpPr>
          <p:cNvPr id="9" name="Rectángulo 8"/>
          <p:cNvSpPr/>
          <p:nvPr/>
        </p:nvSpPr>
        <p:spPr>
          <a:xfrm>
            <a:off x="5889451" y="41784"/>
            <a:ext cx="3801125" cy="446266"/>
          </a:xfrm>
          <a:prstGeom prst="rect">
            <a:avLst/>
          </a:prstGeom>
        </p:spPr>
        <p:txBody>
          <a:bodyPr wrap="none" lIns="91429" tIns="45715" rIns="91429" bIns="45715">
            <a:spAutoFit/>
          </a:bodyPr>
          <a:lstStyle/>
          <a:p>
            <a:r>
              <a:rPr lang="es-ES" dirty="0" smtClean="0">
                <a:solidFill>
                  <a:schemeClr val="accent5"/>
                </a:solidFill>
              </a:rPr>
              <a:t>16 SPIN-OFF COMPANIES</a:t>
            </a:r>
            <a:endParaRPr lang="es-ES" dirty="0">
              <a:solidFill>
                <a:schemeClr val="accent5"/>
              </a:solidFill>
            </a:endParaRPr>
          </a:p>
        </p:txBody>
      </p:sp>
      <p:sp>
        <p:nvSpPr>
          <p:cNvPr id="2" name="Rectángulo 1"/>
          <p:cNvSpPr/>
          <p:nvPr/>
        </p:nvSpPr>
        <p:spPr>
          <a:xfrm>
            <a:off x="198707" y="429538"/>
            <a:ext cx="9519612" cy="6908717"/>
          </a:xfrm>
          <a:prstGeom prst="rect">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b="1" dirty="0">
              <a:solidFill>
                <a:srgbClr val="215968"/>
              </a:solidFill>
            </a:endParaRPr>
          </a:p>
        </p:txBody>
      </p:sp>
      <p:sp>
        <p:nvSpPr>
          <p:cNvPr id="12" name="Rectángulo 11"/>
          <p:cNvSpPr/>
          <p:nvPr/>
        </p:nvSpPr>
        <p:spPr>
          <a:xfrm rot="16200000">
            <a:off x="-263433" y="1018888"/>
            <a:ext cx="1372143" cy="307766"/>
          </a:xfrm>
          <a:prstGeom prst="rect">
            <a:avLst/>
          </a:prstGeom>
        </p:spPr>
        <p:txBody>
          <a:bodyPr wrap="none" lIns="91429" tIns="45715" rIns="91429" bIns="45715">
            <a:spAutoFit/>
          </a:bodyPr>
          <a:lstStyle/>
          <a:p>
            <a:pPr algn="ctr"/>
            <a:r>
              <a:rPr lang="es-ES" sz="1400" b="1" dirty="0">
                <a:solidFill>
                  <a:srgbClr val="215968"/>
                </a:solidFill>
              </a:rPr>
              <a:t>BEFORE 2011</a:t>
            </a:r>
          </a:p>
        </p:txBody>
      </p:sp>
      <p:pic>
        <p:nvPicPr>
          <p:cNvPr id="16" name="Imagen 15">
            <a:hlinkClick r:id="rId3"/>
          </p:cNvPr>
          <p:cNvPicPr>
            <a:picLocks noChangeAspect="1"/>
          </p:cNvPicPr>
          <p:nvPr/>
        </p:nvPicPr>
        <p:blipFill>
          <a:blip r:embed="rId4"/>
          <a:stretch>
            <a:fillRect/>
          </a:stretch>
        </p:blipFill>
        <p:spPr>
          <a:xfrm>
            <a:off x="3093037" y="1130350"/>
            <a:ext cx="1044015" cy="631731"/>
          </a:xfrm>
          <a:prstGeom prst="rect">
            <a:avLst/>
          </a:prstGeom>
        </p:spPr>
      </p:pic>
      <p:sp>
        <p:nvSpPr>
          <p:cNvPr id="17" name="CuadroTexto 16"/>
          <p:cNvSpPr txBox="1"/>
          <p:nvPr/>
        </p:nvSpPr>
        <p:spPr>
          <a:xfrm>
            <a:off x="2721730" y="797853"/>
            <a:ext cx="1914805" cy="369322"/>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COMPASS INGENIERÍA Y SISTEMAS, SA</a:t>
            </a:r>
          </a:p>
        </p:txBody>
      </p:sp>
      <p:sp>
        <p:nvSpPr>
          <p:cNvPr id="18" name="CuadroTexto 17"/>
          <p:cNvSpPr txBox="1"/>
          <p:nvPr/>
        </p:nvSpPr>
        <p:spPr>
          <a:xfrm>
            <a:off x="2705667" y="530703"/>
            <a:ext cx="1943689"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2002</a:t>
            </a:r>
          </a:p>
        </p:txBody>
      </p:sp>
      <p:sp>
        <p:nvSpPr>
          <p:cNvPr id="25" name="Rectángulo 24"/>
          <p:cNvSpPr/>
          <p:nvPr/>
        </p:nvSpPr>
        <p:spPr>
          <a:xfrm>
            <a:off x="6740258" y="1255535"/>
            <a:ext cx="2365506" cy="707876"/>
          </a:xfrm>
          <a:prstGeom prst="rect">
            <a:avLst/>
          </a:prstGeom>
        </p:spPr>
        <p:txBody>
          <a:bodyPr wrap="square" lIns="91429" tIns="45715" rIns="91429" bIns="45715">
            <a:spAutoFit/>
          </a:bodyPr>
          <a:lstStyle/>
          <a:p>
            <a:pPr algn="ctr"/>
            <a:r>
              <a:rPr lang="es-ES" sz="2000" b="1" dirty="0">
                <a:solidFill>
                  <a:srgbClr val="215968"/>
                </a:solidFill>
              </a:rPr>
              <a:t>CIMNE TECNOLOGÍA</a:t>
            </a:r>
          </a:p>
        </p:txBody>
      </p:sp>
      <p:pic>
        <p:nvPicPr>
          <p:cNvPr id="5" name="Imagen 4">
            <a:hlinkClick r:id="rId5"/>
          </p:cNvPr>
          <p:cNvPicPr>
            <a:picLocks noChangeAspect="1"/>
          </p:cNvPicPr>
          <p:nvPr/>
        </p:nvPicPr>
        <p:blipFill>
          <a:blip r:embed="rId6"/>
          <a:stretch>
            <a:fillRect/>
          </a:stretch>
        </p:blipFill>
        <p:spPr>
          <a:xfrm>
            <a:off x="2451170" y="2451410"/>
            <a:ext cx="1244734" cy="753185"/>
          </a:xfrm>
          <a:prstGeom prst="rect">
            <a:avLst/>
          </a:prstGeom>
        </p:spPr>
      </p:pic>
      <p:pic>
        <p:nvPicPr>
          <p:cNvPr id="20" name="Imagen 19" descr="citechsa.jpg">
            <a:hlinkClick r:id="rId7"/>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407769" y="2538936"/>
            <a:ext cx="1196609" cy="412897"/>
          </a:xfrm>
          <a:prstGeom prst="rect">
            <a:avLst/>
          </a:prstGeom>
        </p:spPr>
      </p:pic>
      <p:pic>
        <p:nvPicPr>
          <p:cNvPr id="31" name="Imagen 30" descr="healthapp.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188028" y="2505784"/>
            <a:ext cx="1223817" cy="740528"/>
          </a:xfrm>
          <a:prstGeom prst="rect">
            <a:avLst/>
          </a:prstGeom>
        </p:spPr>
      </p:pic>
      <p:pic>
        <p:nvPicPr>
          <p:cNvPr id="29" name="Imagen 28" descr="inergy.jpg">
            <a:hlinkClick r:id="rId11"/>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58718" y="4040986"/>
            <a:ext cx="757242" cy="458204"/>
          </a:xfrm>
          <a:prstGeom prst="rect">
            <a:avLst/>
          </a:prstGeom>
        </p:spPr>
      </p:pic>
      <p:sp>
        <p:nvSpPr>
          <p:cNvPr id="34" name="CuadroTexto 33"/>
          <p:cNvSpPr txBox="1"/>
          <p:nvPr/>
        </p:nvSpPr>
        <p:spPr>
          <a:xfrm>
            <a:off x="2129052" y="4581417"/>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err="1">
                <a:solidFill>
                  <a:srgbClr val="215968"/>
                </a:solidFill>
              </a:rPr>
              <a:t>Positioning</a:t>
            </a:r>
            <a:r>
              <a:rPr lang="es-ES_tradnl" sz="1000" dirty="0">
                <a:solidFill>
                  <a:srgbClr val="215968"/>
                </a:solidFill>
              </a:rPr>
              <a:t> and </a:t>
            </a:r>
            <a:r>
              <a:rPr lang="es-ES_tradnl" sz="1000" dirty="0" err="1">
                <a:solidFill>
                  <a:srgbClr val="215968"/>
                </a:solidFill>
              </a:rPr>
              <a:t>navigation</a:t>
            </a:r>
            <a:r>
              <a:rPr lang="es-ES_tradnl" sz="1000" dirty="0">
                <a:solidFill>
                  <a:srgbClr val="215968"/>
                </a:solidFill>
              </a:rPr>
              <a:t> </a:t>
            </a:r>
            <a:r>
              <a:rPr lang="es-ES_tradnl" sz="1000" dirty="0" err="1">
                <a:solidFill>
                  <a:srgbClr val="215968"/>
                </a:solidFill>
              </a:rPr>
              <a:t>solutions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mobile</a:t>
            </a:r>
            <a:r>
              <a:rPr lang="es-ES_tradnl" sz="1000" dirty="0">
                <a:solidFill>
                  <a:srgbClr val="215968"/>
                </a:solidFill>
              </a:rPr>
              <a:t> robots in </a:t>
            </a:r>
            <a:r>
              <a:rPr lang="es-ES_tradnl" sz="1000" dirty="0" err="1">
                <a:solidFill>
                  <a:srgbClr val="215968"/>
                </a:solidFill>
              </a:rPr>
              <a:t>buried</a:t>
            </a:r>
            <a:r>
              <a:rPr lang="es-ES_tradnl" sz="1000" dirty="0">
                <a:solidFill>
                  <a:srgbClr val="215968"/>
                </a:solidFill>
              </a:rPr>
              <a:t> </a:t>
            </a:r>
            <a:r>
              <a:rPr lang="es-ES_tradnl" sz="1000" dirty="0" err="1">
                <a:solidFill>
                  <a:srgbClr val="215968"/>
                </a:solidFill>
              </a:rPr>
              <a:t>environments</a:t>
            </a:r>
            <a:r>
              <a:rPr lang="es-ES_tradnl" sz="1000" dirty="0">
                <a:solidFill>
                  <a:srgbClr val="215968"/>
                </a:solidFill>
              </a:rPr>
              <a:t>. </a:t>
            </a:r>
          </a:p>
          <a:p>
            <a:pPr algn="ctr"/>
            <a:r>
              <a:rPr lang="es-ES_tradnl" sz="1000" b="1" i="1" dirty="0">
                <a:solidFill>
                  <a:srgbClr val="4BACC6"/>
                </a:solidFill>
              </a:rPr>
              <a:t>5%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 </a:t>
            </a:r>
            <a:r>
              <a:rPr lang="es-ES_tradnl" sz="1000" b="1" i="1" dirty="0" err="1">
                <a:solidFill>
                  <a:srgbClr val="4BACC6"/>
                </a:solidFill>
              </a:rPr>
              <a:t>since</a:t>
            </a:r>
            <a:r>
              <a:rPr lang="es-ES_tradnl" sz="1000" b="1" i="1" dirty="0">
                <a:solidFill>
                  <a:srgbClr val="4BACC6"/>
                </a:solidFill>
              </a:rPr>
              <a:t> 2015.</a:t>
            </a:r>
            <a:endParaRPr lang="en-US" sz="1000" b="1" i="1" dirty="0">
              <a:solidFill>
                <a:srgbClr val="4BACC6"/>
              </a:solidFill>
            </a:endParaRPr>
          </a:p>
        </p:txBody>
      </p:sp>
      <p:pic>
        <p:nvPicPr>
          <p:cNvPr id="39" name="Imagen 38" descr="inloc.jpg">
            <a:hlinkClick r:id="rId13"/>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2137971" y="4168853"/>
            <a:ext cx="675959" cy="409021"/>
          </a:xfrm>
          <a:prstGeom prst="rect">
            <a:avLst/>
          </a:prstGeom>
        </p:spPr>
      </p:pic>
      <p:sp>
        <p:nvSpPr>
          <p:cNvPr id="27" name="CuadroTexto 26"/>
          <p:cNvSpPr txBox="1"/>
          <p:nvPr/>
        </p:nvSpPr>
        <p:spPr>
          <a:xfrm>
            <a:off x="2129049" y="3215925"/>
            <a:ext cx="1768405"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Inflatables structures for engineering a</a:t>
            </a:r>
            <a:r>
              <a:rPr lang="es-ES" sz="1000" dirty="0" err="1">
                <a:solidFill>
                  <a:srgbClr val="215968"/>
                </a:solidFill>
              </a:rPr>
              <a:t>nd</a:t>
            </a:r>
            <a:r>
              <a:rPr lang="en-US" sz="1000" dirty="0">
                <a:solidFill>
                  <a:srgbClr val="215968"/>
                </a:solidFill>
              </a:rPr>
              <a:t> architecture applications.</a:t>
            </a:r>
          </a:p>
          <a:p>
            <a:pPr algn="ctr"/>
            <a:r>
              <a:rPr lang="en-US" sz="1000" b="1" i="1" dirty="0">
                <a:solidFill>
                  <a:srgbClr val="4BACC6"/>
                </a:solidFill>
              </a:rPr>
              <a:t>5% owned by CIMNE </a:t>
            </a:r>
            <a:r>
              <a:rPr lang="en-US" sz="1000" b="1" i="1" dirty="0" err="1">
                <a:solidFill>
                  <a:srgbClr val="4BACC6"/>
                </a:solidFill>
              </a:rPr>
              <a:t>Tecnología</a:t>
            </a:r>
            <a:r>
              <a:rPr lang="en-US" sz="1000" b="1" i="1" dirty="0">
                <a:solidFill>
                  <a:srgbClr val="4BACC6"/>
                </a:solidFill>
              </a:rPr>
              <a:t>.</a:t>
            </a:r>
          </a:p>
        </p:txBody>
      </p:sp>
      <p:pic>
        <p:nvPicPr>
          <p:cNvPr id="40" name="Imagen 39" descr="lyncos.jpg">
            <a:hlinkClick r:id="rId15"/>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570294" y="4055247"/>
            <a:ext cx="737283" cy="446128"/>
          </a:xfrm>
          <a:prstGeom prst="rect">
            <a:avLst/>
          </a:prstGeom>
        </p:spPr>
      </p:pic>
      <p:sp>
        <p:nvSpPr>
          <p:cNvPr id="28" name="CuadroTexto 27"/>
          <p:cNvSpPr txBox="1"/>
          <p:nvPr/>
        </p:nvSpPr>
        <p:spPr>
          <a:xfrm>
            <a:off x="206660" y="3217692"/>
            <a:ext cx="1768817" cy="857525"/>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t>
            </a:r>
            <a:r>
              <a:rPr lang="es-ES_tradnl" sz="1000" dirty="0" err="1">
                <a:solidFill>
                  <a:srgbClr val="215968"/>
                </a:solidFill>
              </a:rPr>
              <a:t>solutions</a:t>
            </a:r>
            <a:r>
              <a:rPr lang="es-ES_tradnl" sz="1000" dirty="0">
                <a:solidFill>
                  <a:srgbClr val="215968"/>
                </a:solidFill>
              </a:rPr>
              <a:t> and </a:t>
            </a:r>
            <a:r>
              <a:rPr lang="es-ES_tradnl" sz="1000" dirty="0" err="1">
                <a:solidFill>
                  <a:srgbClr val="215968"/>
                </a:solidFill>
              </a:rPr>
              <a:t>services</a:t>
            </a:r>
            <a:r>
              <a:rPr lang="es-ES_tradnl" sz="1000" dirty="0">
                <a:solidFill>
                  <a:srgbClr val="215968"/>
                </a:solidFill>
              </a:rPr>
              <a:t> in </a:t>
            </a:r>
            <a:r>
              <a:rPr lang="es-ES_tradnl" sz="1000" dirty="0" err="1">
                <a:solidFill>
                  <a:srgbClr val="215968"/>
                </a:solidFill>
              </a:rPr>
              <a:t>biomedical</a:t>
            </a:r>
            <a:r>
              <a:rPr lang="es-ES_tradnl" sz="1000" dirty="0">
                <a:solidFill>
                  <a:srgbClr val="215968"/>
                </a:solidFill>
              </a:rPr>
              <a:t> </a:t>
            </a:r>
            <a:r>
              <a:rPr lang="es-ES_tradnl" sz="1000" dirty="0" err="1">
                <a:solidFill>
                  <a:srgbClr val="215968"/>
                </a:solidFill>
              </a:rPr>
              <a:t>field</a:t>
            </a:r>
            <a:r>
              <a:rPr lang="en-US" sz="1000" dirty="0">
                <a:solidFill>
                  <a:srgbClr val="215968"/>
                </a:solidFill>
              </a:rPr>
              <a:t>. </a:t>
            </a:r>
          </a:p>
          <a:p>
            <a:pPr algn="ctr"/>
            <a:r>
              <a:rPr lang="en-US" sz="1000" b="1" i="1" dirty="0">
                <a:solidFill>
                  <a:srgbClr val="4BACC6"/>
                </a:solidFill>
              </a:rPr>
              <a:t>50% owned by CIMNE </a:t>
            </a:r>
            <a:r>
              <a:rPr lang="en-US" sz="1000" b="1" i="1" dirty="0" err="1">
                <a:solidFill>
                  <a:srgbClr val="4BACC6"/>
                </a:solidFill>
              </a:rPr>
              <a:t>Tecnología</a:t>
            </a:r>
            <a:r>
              <a:rPr lang="en-US" sz="1000" b="1" i="1" dirty="0">
                <a:solidFill>
                  <a:srgbClr val="4BACC6"/>
                </a:solidFill>
              </a:rPr>
              <a:t>.</a:t>
            </a:r>
          </a:p>
          <a:p>
            <a:pPr algn="ctr"/>
            <a:endParaRPr lang="en-US" sz="1100" dirty="0">
              <a:solidFill>
                <a:srgbClr val="215968"/>
              </a:solidFill>
            </a:endParaRPr>
          </a:p>
        </p:txBody>
      </p:sp>
      <p:pic>
        <p:nvPicPr>
          <p:cNvPr id="41" name="Imagen 40" descr="pms.jpg">
            <a:hlinkClick r:id="rId17"/>
          </p:cNvPr>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6480329" y="4081923"/>
            <a:ext cx="693208" cy="419457"/>
          </a:xfrm>
          <a:prstGeom prst="rect">
            <a:avLst/>
          </a:prstGeom>
        </p:spPr>
      </p:pic>
      <p:sp>
        <p:nvSpPr>
          <p:cNvPr id="30" name="CuadroTexto 29"/>
          <p:cNvSpPr txBox="1"/>
          <p:nvPr/>
        </p:nvSpPr>
        <p:spPr>
          <a:xfrm>
            <a:off x="4048090" y="3227462"/>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Computational methods and information technology systems in engineering. </a:t>
            </a:r>
          </a:p>
          <a:p>
            <a:pPr algn="ctr"/>
            <a:r>
              <a:rPr lang="en-US" sz="1000" b="1" i="1" dirty="0">
                <a:solidFill>
                  <a:srgbClr val="4BACC6"/>
                </a:solidFill>
              </a:rPr>
              <a:t>100% owned by CIMNE </a:t>
            </a:r>
            <a:r>
              <a:rPr lang="en-US" sz="1000" b="1" i="1" dirty="0" err="1">
                <a:solidFill>
                  <a:srgbClr val="4BACC6"/>
                </a:solidFill>
              </a:rPr>
              <a:t>Tecnología</a:t>
            </a:r>
            <a:r>
              <a:rPr lang="en-US" sz="1000" b="1" i="1" dirty="0">
                <a:solidFill>
                  <a:srgbClr val="4BACC6"/>
                </a:solidFill>
              </a:rPr>
              <a:t>.</a:t>
            </a:r>
          </a:p>
        </p:txBody>
      </p:sp>
      <p:pic>
        <p:nvPicPr>
          <p:cNvPr id="42" name="Imagen 41" descr="pstech.jpg">
            <a:hlinkClick r:id="rId19"/>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7929360" y="4110819"/>
            <a:ext cx="831312" cy="503024"/>
          </a:xfrm>
          <a:prstGeom prst="rect">
            <a:avLst/>
          </a:prstGeom>
        </p:spPr>
      </p:pic>
      <p:sp>
        <p:nvSpPr>
          <p:cNvPr id="32" name="CuadroTexto 31"/>
          <p:cNvSpPr txBox="1"/>
          <p:nvPr/>
        </p:nvSpPr>
        <p:spPr>
          <a:xfrm>
            <a:off x="7942173" y="3250665"/>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Software to treat eating disorders. It improves the links therapist / patient. </a:t>
            </a:r>
          </a:p>
          <a:p>
            <a:pPr algn="ctr"/>
            <a:r>
              <a:rPr lang="en-US" sz="1000" b="1" i="1" dirty="0">
                <a:solidFill>
                  <a:srgbClr val="4BACC6"/>
                </a:solidFill>
              </a:rPr>
              <a:t>15% owned by CIMNE </a:t>
            </a:r>
            <a:r>
              <a:rPr lang="en-US" sz="1000" b="1" i="1" dirty="0" err="1">
                <a:solidFill>
                  <a:srgbClr val="4BACC6"/>
                </a:solidFill>
              </a:rPr>
              <a:t>Tecnología</a:t>
            </a:r>
            <a:r>
              <a:rPr lang="en-US" sz="1000" b="1" i="1" dirty="0">
                <a:solidFill>
                  <a:srgbClr val="4BACC6"/>
                </a:solidFill>
              </a:rPr>
              <a:t>.</a:t>
            </a:r>
          </a:p>
        </p:txBody>
      </p:sp>
      <p:pic>
        <p:nvPicPr>
          <p:cNvPr id="43" name="Imagen 42" descr="quantech.jpg">
            <a:hlinkClick r:id="rId21"/>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258648" y="5336428"/>
            <a:ext cx="1000777" cy="605567"/>
          </a:xfrm>
          <a:prstGeom prst="rect">
            <a:avLst/>
          </a:prstGeom>
        </p:spPr>
      </p:pic>
      <p:sp>
        <p:nvSpPr>
          <p:cNvPr id="33" name="CuadroTexto 32"/>
          <p:cNvSpPr txBox="1"/>
          <p:nvPr/>
        </p:nvSpPr>
        <p:spPr>
          <a:xfrm>
            <a:off x="196018" y="4579623"/>
            <a:ext cx="1771769" cy="996025"/>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Advanced engineering energy services. 50% owned by </a:t>
            </a:r>
            <a:r>
              <a:rPr lang="en-US" sz="1000" dirty="0" err="1">
                <a:solidFill>
                  <a:srgbClr val="215968"/>
                </a:solidFill>
              </a:rPr>
              <a:t>Servicios</a:t>
            </a:r>
            <a:r>
              <a:rPr lang="en-US" sz="1000" dirty="0">
                <a:solidFill>
                  <a:srgbClr val="215968"/>
                </a:solidFill>
              </a:rPr>
              <a:t> </a:t>
            </a:r>
            <a:r>
              <a:rPr lang="en-US" sz="1000" dirty="0" err="1">
                <a:solidFill>
                  <a:srgbClr val="215968"/>
                </a:solidFill>
              </a:rPr>
              <a:t>Energéticos</a:t>
            </a:r>
            <a:r>
              <a:rPr lang="en-US" sz="1000" dirty="0">
                <a:solidFill>
                  <a:srgbClr val="215968"/>
                </a:solidFill>
              </a:rPr>
              <a:t> </a:t>
            </a:r>
            <a:r>
              <a:rPr lang="en-US" sz="1000" dirty="0" err="1">
                <a:solidFill>
                  <a:srgbClr val="215968"/>
                </a:solidFill>
              </a:rPr>
              <a:t>Avanzados</a:t>
            </a:r>
            <a:r>
              <a:rPr lang="en-US" sz="1000" dirty="0">
                <a:solidFill>
                  <a:srgbClr val="215968"/>
                </a:solidFill>
              </a:rPr>
              <a:t>, which is </a:t>
            </a:r>
            <a:r>
              <a:rPr lang="en-US" sz="1000" b="1" i="1" dirty="0">
                <a:solidFill>
                  <a:srgbClr val="4BACC6"/>
                </a:solidFill>
              </a:rPr>
              <a:t>100% owned by CIMNE </a:t>
            </a:r>
            <a:r>
              <a:rPr lang="en-US" sz="1000" b="1" i="1" dirty="0" err="1">
                <a:solidFill>
                  <a:srgbClr val="4BACC6"/>
                </a:solidFill>
              </a:rPr>
              <a:t>Tecnología</a:t>
            </a:r>
            <a:r>
              <a:rPr lang="en-US" sz="1000" b="1" i="1" dirty="0">
                <a:solidFill>
                  <a:srgbClr val="4BACC6"/>
                </a:solidFill>
              </a:rPr>
              <a:t>.</a:t>
            </a:r>
          </a:p>
        </p:txBody>
      </p:sp>
      <p:pic>
        <p:nvPicPr>
          <p:cNvPr id="45" name="Imagen 44" descr="Captura de pantalla 2016-10-05 a las 12.16.29.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9096626" y="1366439"/>
            <a:ext cx="464676" cy="705279"/>
          </a:xfrm>
          <a:prstGeom prst="rect">
            <a:avLst/>
          </a:prstGeom>
        </p:spPr>
      </p:pic>
      <p:sp>
        <p:nvSpPr>
          <p:cNvPr id="26" name="CuadroTexto 25"/>
          <p:cNvSpPr txBox="1"/>
          <p:nvPr/>
        </p:nvSpPr>
        <p:spPr>
          <a:xfrm>
            <a:off x="6740258" y="1966618"/>
            <a:ext cx="2821043" cy="626693"/>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2011, the company is owned by CIMNE aiming to industrialize and market the outputs of CIMNE research. </a:t>
            </a:r>
            <a:endParaRPr lang="es-ES" sz="1200" dirty="0">
              <a:solidFill>
                <a:srgbClr val="215968"/>
              </a:solidFill>
            </a:endParaRPr>
          </a:p>
        </p:txBody>
      </p:sp>
      <p:sp>
        <p:nvSpPr>
          <p:cNvPr id="23" name="CuadroTexto 22"/>
          <p:cNvSpPr txBox="1"/>
          <p:nvPr/>
        </p:nvSpPr>
        <p:spPr>
          <a:xfrm>
            <a:off x="4808768" y="797855"/>
            <a:ext cx="1914803" cy="230822"/>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INGENIA IAE</a:t>
            </a:r>
          </a:p>
        </p:txBody>
      </p:sp>
      <p:sp>
        <p:nvSpPr>
          <p:cNvPr id="24" name="CuadroTexto 23"/>
          <p:cNvSpPr txBox="1"/>
          <p:nvPr/>
        </p:nvSpPr>
        <p:spPr>
          <a:xfrm>
            <a:off x="4792709" y="1368811"/>
            <a:ext cx="1943689" cy="1054125"/>
          </a:xfrm>
          <a:prstGeom prst="rect">
            <a:avLst/>
          </a:prstGeom>
          <a:noFill/>
        </p:spPr>
        <p:txBody>
          <a:bodyPr wrap="square" lIns="91429" tIns="45715" rIns="91429" bIns="45715" rtlCol="0">
            <a:spAutoFit/>
          </a:bodyPr>
          <a:lstStyle/>
          <a:p>
            <a:pPr algn="ct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promotes</a:t>
            </a:r>
            <a:r>
              <a:rPr lang="es-ES" sz="1000" dirty="0">
                <a:solidFill>
                  <a:schemeClr val="tx1">
                    <a:lumMod val="65000"/>
                    <a:lumOff val="35000"/>
                  </a:schemeClr>
                </a:solidFill>
              </a:rPr>
              <a:t> </a:t>
            </a:r>
            <a:r>
              <a:rPr lang="es-ES" sz="1000" dirty="0" err="1">
                <a:solidFill>
                  <a:schemeClr val="tx1">
                    <a:lumMod val="65000"/>
                    <a:lumOff val="35000"/>
                  </a:schemeClr>
                </a:solidFill>
              </a:rPr>
              <a:t>the</a:t>
            </a:r>
            <a:r>
              <a:rPr lang="es-ES" sz="1000" dirty="0">
                <a:solidFill>
                  <a:schemeClr val="tx1">
                    <a:lumMod val="65000"/>
                    <a:lumOff val="35000"/>
                  </a:schemeClr>
                </a:solidFill>
              </a:rPr>
              <a:t> </a:t>
            </a:r>
            <a:r>
              <a:rPr lang="es-ES" sz="1000" dirty="0" err="1">
                <a:solidFill>
                  <a:schemeClr val="tx1">
                    <a:lumMod val="65000"/>
                    <a:lumOff val="35000"/>
                  </a:schemeClr>
                </a:solidFill>
              </a:rPr>
              <a:t>participation</a:t>
            </a:r>
            <a:r>
              <a:rPr lang="es-ES" sz="1000" dirty="0">
                <a:solidFill>
                  <a:schemeClr val="tx1">
                    <a:lumMod val="65000"/>
                    <a:lumOff val="35000"/>
                  </a:schemeClr>
                </a:solidFill>
              </a:rPr>
              <a:t> of </a:t>
            </a:r>
            <a:r>
              <a:rPr lang="es-ES" sz="1000" dirty="0" err="1">
                <a:solidFill>
                  <a:schemeClr val="tx1">
                    <a:lumMod val="65000"/>
                    <a:lumOff val="35000"/>
                  </a:schemeClr>
                </a:solidFill>
              </a:rPr>
              <a:t>its</a:t>
            </a:r>
            <a:r>
              <a:rPr lang="es-ES" sz="1000" dirty="0">
                <a:solidFill>
                  <a:schemeClr val="tx1">
                    <a:lumMod val="65000"/>
                    <a:lumOff val="35000"/>
                  </a:schemeClr>
                </a:solidFill>
              </a:rPr>
              <a:t> </a:t>
            </a:r>
            <a:r>
              <a:rPr lang="es-ES" sz="1000" dirty="0" err="1">
                <a:solidFill>
                  <a:schemeClr val="tx1">
                    <a:lumMod val="65000"/>
                    <a:lumOff val="35000"/>
                  </a:schemeClr>
                </a:solidFill>
              </a:rPr>
              <a:t>members</a:t>
            </a:r>
            <a:r>
              <a:rPr lang="es-ES" sz="1000" dirty="0">
                <a:solidFill>
                  <a:schemeClr val="tx1">
                    <a:lumMod val="65000"/>
                    <a:lumOff val="35000"/>
                  </a:schemeClr>
                </a:solidFill>
              </a:rPr>
              <a:t> in </a:t>
            </a:r>
            <a:r>
              <a:rPr lang="es-ES" sz="1000" dirty="0" err="1">
                <a:solidFill>
                  <a:schemeClr val="tx1">
                    <a:lumMod val="65000"/>
                    <a:lumOff val="35000"/>
                  </a:schemeClr>
                </a:solidFill>
              </a:rPr>
              <a:t>projects</a:t>
            </a:r>
            <a:r>
              <a:rPr lang="es-ES" sz="1000" dirty="0">
                <a:solidFill>
                  <a:schemeClr val="tx1">
                    <a:lumMod val="65000"/>
                    <a:lumOff val="35000"/>
                  </a:schemeClr>
                </a:solidFill>
              </a:rPr>
              <a:t> of </a:t>
            </a:r>
            <a:r>
              <a:rPr lang="es-ES" sz="1000" dirty="0" err="1">
                <a:solidFill>
                  <a:schemeClr val="tx1">
                    <a:lumMod val="65000"/>
                    <a:lumOff val="35000"/>
                  </a:schemeClr>
                </a:solidFill>
              </a:rPr>
              <a:t>aeronautics</a:t>
            </a:r>
            <a:r>
              <a:rPr lang="es-ES" sz="1000" dirty="0">
                <a:solidFill>
                  <a:schemeClr val="tx1">
                    <a:lumMod val="65000"/>
                    <a:lumOff val="35000"/>
                  </a:schemeClr>
                </a:solidFill>
              </a:rPr>
              <a:t> and </a:t>
            </a:r>
            <a:r>
              <a:rPr lang="es-ES" sz="1000" dirty="0" err="1">
                <a:solidFill>
                  <a:schemeClr val="tx1">
                    <a:lumMod val="65000"/>
                    <a:lumOff val="35000"/>
                  </a:schemeClr>
                </a:solidFill>
              </a:rPr>
              <a:t>the</a:t>
            </a:r>
            <a:r>
              <a:rPr lang="es-ES" sz="1000" dirty="0">
                <a:solidFill>
                  <a:schemeClr val="tx1">
                    <a:lumMod val="65000"/>
                    <a:lumOff val="35000"/>
                  </a:schemeClr>
                </a:solidFill>
              </a:rPr>
              <a:t> </a:t>
            </a:r>
            <a:r>
              <a:rPr lang="es-ES" sz="1000" dirty="0" err="1">
                <a:solidFill>
                  <a:schemeClr val="tx1">
                    <a:lumMod val="65000"/>
                    <a:lumOff val="35000"/>
                  </a:schemeClr>
                </a:solidFill>
              </a:rPr>
              <a:t>space</a:t>
            </a:r>
            <a:r>
              <a:rPr lang="es-ES" sz="1000" dirty="0">
                <a:solidFill>
                  <a:schemeClr val="tx1">
                    <a:lumMod val="65000"/>
                    <a:lumOff val="35000"/>
                  </a:schemeClr>
                </a:solidFill>
              </a:rPr>
              <a:t> </a:t>
            </a:r>
            <a:r>
              <a:rPr lang="es-ES" sz="1000" dirty="0" err="1">
                <a:solidFill>
                  <a:schemeClr val="tx1">
                    <a:lumMod val="65000"/>
                    <a:lumOff val="35000"/>
                  </a:schemeClr>
                </a:solidFill>
              </a:rPr>
              <a:t>field</a:t>
            </a:r>
            <a:r>
              <a:rPr lang="es-ES" sz="1000" dirty="0">
                <a:solidFill>
                  <a:schemeClr val="tx1">
                    <a:lumMod val="65000"/>
                    <a:lumOff val="35000"/>
                  </a:schemeClr>
                </a:solidFill>
              </a:rPr>
              <a:t>. </a:t>
            </a:r>
          </a:p>
          <a:p>
            <a:pPr algn="ctr">
              <a:spcBef>
                <a:spcPts val="300"/>
              </a:spcBef>
            </a:pP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is</a:t>
            </a:r>
            <a:r>
              <a:rPr lang="es-ES" sz="1000" dirty="0">
                <a:solidFill>
                  <a:schemeClr val="tx1">
                    <a:lumMod val="65000"/>
                    <a:lumOff val="35000"/>
                  </a:schemeClr>
                </a:solidFill>
              </a:rPr>
              <a:t> </a:t>
            </a:r>
            <a:r>
              <a:rPr lang="es-ES" sz="1000" dirty="0" err="1">
                <a:solidFill>
                  <a:schemeClr val="tx1">
                    <a:lumMod val="65000"/>
                    <a:lumOff val="35000"/>
                  </a:schemeClr>
                </a:solidFill>
              </a:rPr>
              <a:t>formed</a:t>
            </a:r>
            <a:r>
              <a:rPr lang="es-ES" sz="1000" dirty="0">
                <a:solidFill>
                  <a:schemeClr val="tx1">
                    <a:lumMod val="65000"/>
                    <a:lumOff val="35000"/>
                  </a:schemeClr>
                </a:solidFill>
              </a:rPr>
              <a:t> </a:t>
            </a:r>
            <a:r>
              <a:rPr lang="es-ES" sz="1000" dirty="0" err="1">
                <a:solidFill>
                  <a:schemeClr val="tx1">
                    <a:lumMod val="65000"/>
                    <a:lumOff val="35000"/>
                  </a:schemeClr>
                </a:solidFill>
              </a:rPr>
              <a:t>by</a:t>
            </a:r>
            <a:r>
              <a:rPr lang="es-ES" sz="1000" dirty="0">
                <a:solidFill>
                  <a:schemeClr val="tx1">
                    <a:lumMod val="65000"/>
                    <a:lumOff val="35000"/>
                  </a:schemeClr>
                </a:solidFill>
              </a:rPr>
              <a:t> </a:t>
            </a:r>
            <a:r>
              <a:rPr lang="es-ES" sz="1000" dirty="0" err="1">
                <a:solidFill>
                  <a:schemeClr val="tx1">
                    <a:lumMod val="65000"/>
                    <a:lumOff val="35000"/>
                  </a:schemeClr>
                </a:solidFill>
              </a:rPr>
              <a:t>several</a:t>
            </a:r>
            <a:r>
              <a:rPr lang="es-ES" sz="1000" dirty="0">
                <a:solidFill>
                  <a:schemeClr val="tx1">
                    <a:lumMod val="65000"/>
                    <a:lumOff val="35000"/>
                  </a:schemeClr>
                </a:solidFill>
              </a:rPr>
              <a:t> </a:t>
            </a:r>
            <a:r>
              <a:rPr lang="es-ES" sz="1000" dirty="0" err="1">
                <a:solidFill>
                  <a:schemeClr val="tx1">
                    <a:lumMod val="65000"/>
                    <a:lumOff val="35000"/>
                  </a:schemeClr>
                </a:solidFill>
              </a:rPr>
              <a:t>companies</a:t>
            </a:r>
            <a:r>
              <a:rPr lang="es-ES" sz="1000" dirty="0">
                <a:solidFill>
                  <a:schemeClr val="tx1">
                    <a:lumMod val="65000"/>
                    <a:lumOff val="35000"/>
                  </a:schemeClr>
                </a:solidFill>
              </a:rPr>
              <a:t> and CIMNE.</a:t>
            </a:r>
          </a:p>
        </p:txBody>
      </p:sp>
      <p:sp>
        <p:nvSpPr>
          <p:cNvPr id="22" name="CuadroTexto 21"/>
          <p:cNvSpPr txBox="1"/>
          <p:nvPr/>
        </p:nvSpPr>
        <p:spPr>
          <a:xfrm>
            <a:off x="4803649" y="526329"/>
            <a:ext cx="1932748"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2006</a:t>
            </a:r>
          </a:p>
        </p:txBody>
      </p:sp>
      <p:pic>
        <p:nvPicPr>
          <p:cNvPr id="46" name="Imagen 45" descr="ingenia.jpg"/>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5134758" y="1103386"/>
            <a:ext cx="1306887" cy="274491"/>
          </a:xfrm>
          <a:prstGeom prst="rect">
            <a:avLst/>
          </a:prstGeom>
        </p:spPr>
      </p:pic>
      <p:pic>
        <p:nvPicPr>
          <p:cNvPr id="4" name="Imagen 3">
            <a:hlinkClick r:id="rId25"/>
          </p:cNvPr>
          <p:cNvPicPr>
            <a:picLocks noChangeAspect="1"/>
          </p:cNvPicPr>
          <p:nvPr/>
        </p:nvPicPr>
        <p:blipFill>
          <a:blip r:embed="rId26"/>
          <a:stretch>
            <a:fillRect/>
          </a:stretch>
        </p:blipFill>
        <p:spPr>
          <a:xfrm>
            <a:off x="905853" y="1187775"/>
            <a:ext cx="1259044" cy="761843"/>
          </a:xfrm>
          <a:prstGeom prst="rect">
            <a:avLst/>
          </a:prstGeom>
        </p:spPr>
      </p:pic>
      <p:sp>
        <p:nvSpPr>
          <p:cNvPr id="6" name="CuadroTexto 5"/>
          <p:cNvSpPr txBox="1"/>
          <p:nvPr/>
        </p:nvSpPr>
        <p:spPr>
          <a:xfrm>
            <a:off x="585137" y="797857"/>
            <a:ext cx="1946539" cy="507821"/>
          </a:xfrm>
          <a:prstGeom prst="rect">
            <a:avLst/>
          </a:prstGeom>
          <a:noFill/>
        </p:spPr>
        <p:txBody>
          <a:bodyPr wrap="square" lIns="91429" tIns="45715" rIns="91429" bIns="45715" rtlCol="0">
            <a:spAutoFit/>
          </a:bodyPr>
          <a:lstStyle/>
          <a:p>
            <a:pPr algn="ctr"/>
            <a:r>
              <a:rPr lang="es-ES" sz="900" dirty="0">
                <a:solidFill>
                  <a:schemeClr val="accent5">
                    <a:lumMod val="50000"/>
                  </a:schemeClr>
                </a:solidFill>
              </a:rPr>
              <a:t>SOLUCIONES INTEGRALES DE FORMACIÓN Y GESTIÓN STRUCTURALIA, SA</a:t>
            </a:r>
          </a:p>
        </p:txBody>
      </p:sp>
      <p:sp>
        <p:nvSpPr>
          <p:cNvPr id="13" name="CuadroTexto 12"/>
          <p:cNvSpPr txBox="1"/>
          <p:nvPr/>
        </p:nvSpPr>
        <p:spPr>
          <a:xfrm>
            <a:off x="585137" y="531354"/>
            <a:ext cx="1946539" cy="257361"/>
          </a:xfrm>
          <a:prstGeom prst="rect">
            <a:avLst/>
          </a:prstGeom>
          <a:solidFill>
            <a:schemeClr val="accent5">
              <a:lumMod val="60000"/>
              <a:lumOff val="40000"/>
            </a:schemeClr>
          </a:solidFill>
        </p:spPr>
        <p:txBody>
          <a:bodyPr wrap="square" lIns="35996" tIns="35996" rIns="35996" bIns="35996" rtlCol="0">
            <a:spAutoFit/>
          </a:bodyPr>
          <a:lstStyle/>
          <a:p>
            <a:pPr algn="ctr"/>
            <a:r>
              <a:rPr lang="en-US" sz="1200" dirty="0">
                <a:solidFill>
                  <a:srgbClr val="215968"/>
                </a:solidFill>
              </a:rPr>
              <a:t>Created in 2001</a:t>
            </a:r>
          </a:p>
        </p:txBody>
      </p:sp>
      <p:sp>
        <p:nvSpPr>
          <p:cNvPr id="3" name="Rectángulo 2"/>
          <p:cNvSpPr/>
          <p:nvPr/>
        </p:nvSpPr>
        <p:spPr>
          <a:xfrm>
            <a:off x="586648" y="523188"/>
            <a:ext cx="1945029" cy="2079260"/>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0" name="Rectángulo 9"/>
          <p:cNvSpPr/>
          <p:nvPr/>
        </p:nvSpPr>
        <p:spPr>
          <a:xfrm>
            <a:off x="2705667" y="523184"/>
            <a:ext cx="1943689" cy="2079263"/>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1" name="Rectángulo 10"/>
          <p:cNvSpPr/>
          <p:nvPr/>
        </p:nvSpPr>
        <p:spPr>
          <a:xfrm>
            <a:off x="4792708" y="521970"/>
            <a:ext cx="1943689" cy="2080478"/>
          </a:xfrm>
          <a:prstGeom prst="rect">
            <a:avLst/>
          </a:prstGeom>
          <a:no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pic>
        <p:nvPicPr>
          <p:cNvPr id="44" name="Imagen 43" descr="taoc.jpg">
            <a:hlinkClick r:id="rId27"/>
          </p:cNvPr>
          <p:cNvPicPr>
            <a:picLocks noChangeAspect="1"/>
          </p:cNvPicPr>
          <p:nvPr/>
        </p:nvPicPr>
        <p:blipFill>
          <a:blip r:embed="rId28" cstate="email">
            <a:extLst>
              <a:ext uri="{28A0092B-C50C-407E-A947-70E740481C1C}">
                <a14:useLocalDpi xmlns:a14="http://schemas.microsoft.com/office/drawing/2010/main" val="0"/>
              </a:ext>
            </a:extLst>
          </a:blip>
          <a:stretch>
            <a:fillRect/>
          </a:stretch>
        </p:blipFill>
        <p:spPr>
          <a:xfrm>
            <a:off x="4028187" y="5427861"/>
            <a:ext cx="777254" cy="470315"/>
          </a:xfrm>
          <a:prstGeom prst="rect">
            <a:avLst/>
          </a:prstGeom>
        </p:spPr>
      </p:pic>
      <p:sp>
        <p:nvSpPr>
          <p:cNvPr id="15" name="CuadroTexto 14"/>
          <p:cNvSpPr txBox="1"/>
          <p:nvPr/>
        </p:nvSpPr>
        <p:spPr>
          <a:xfrm>
            <a:off x="586648" y="1874006"/>
            <a:ext cx="1945029" cy="707876"/>
          </a:xfrm>
          <a:prstGeom prst="rect">
            <a:avLst/>
          </a:prstGeom>
          <a:noFill/>
        </p:spPr>
        <p:txBody>
          <a:bodyPr wrap="square" lIns="91429" tIns="45715" rIns="91429" bIns="45715" rtlCol="0">
            <a:spAutoFit/>
          </a:bodyPr>
          <a:lstStyle/>
          <a:p>
            <a:pPr algn="ctr"/>
            <a:r>
              <a:rPr lang="es-ES" sz="1000" dirty="0">
                <a:solidFill>
                  <a:schemeClr val="tx1">
                    <a:lumMod val="65000"/>
                    <a:lumOff val="35000"/>
                  </a:schemeClr>
                </a:solidFill>
              </a:rPr>
              <a:t>E-Training and </a:t>
            </a:r>
            <a:r>
              <a:rPr lang="es-ES" sz="1000" dirty="0" err="1">
                <a:solidFill>
                  <a:schemeClr val="tx1">
                    <a:lumMod val="65000"/>
                    <a:lumOff val="35000"/>
                  </a:schemeClr>
                </a:solidFill>
              </a:rPr>
              <a:t>consulting</a:t>
            </a:r>
            <a:r>
              <a:rPr lang="es-ES" sz="1000" dirty="0">
                <a:solidFill>
                  <a:schemeClr val="tx1">
                    <a:lumMod val="65000"/>
                    <a:lumOff val="35000"/>
                  </a:schemeClr>
                </a:solidFill>
              </a:rPr>
              <a:t> </a:t>
            </a:r>
            <a:r>
              <a:rPr lang="es-ES" sz="1000" dirty="0" err="1">
                <a:solidFill>
                  <a:schemeClr val="tx1">
                    <a:lumMod val="65000"/>
                    <a:lumOff val="35000"/>
                  </a:schemeClr>
                </a:solidFill>
              </a:rPr>
              <a:t>activities</a:t>
            </a:r>
            <a:r>
              <a:rPr lang="es-ES" sz="1000" dirty="0">
                <a:solidFill>
                  <a:schemeClr val="tx1">
                    <a:lumMod val="65000"/>
                    <a:lumOff val="35000"/>
                  </a:schemeClr>
                </a:solidFill>
              </a:rPr>
              <a:t> in civil </a:t>
            </a:r>
            <a:r>
              <a:rPr lang="es-ES" sz="1000" dirty="0" err="1">
                <a:solidFill>
                  <a:schemeClr val="tx1">
                    <a:lumMod val="65000"/>
                    <a:lumOff val="35000"/>
                  </a:schemeClr>
                </a:solidFill>
              </a:rPr>
              <a:t>engineering</a:t>
            </a:r>
            <a:r>
              <a:rPr lang="es-ES" sz="1000" dirty="0">
                <a:solidFill>
                  <a:schemeClr val="tx1">
                    <a:lumMod val="65000"/>
                    <a:lumOff val="35000"/>
                  </a:schemeClr>
                </a:solidFill>
              </a:rPr>
              <a:t>. </a:t>
            </a:r>
            <a:r>
              <a:rPr lang="es-ES" sz="1000" dirty="0" err="1">
                <a:solidFill>
                  <a:schemeClr val="tx1">
                    <a:lumMod val="65000"/>
                    <a:lumOff val="35000"/>
                  </a:schemeClr>
                </a:solidFill>
              </a:rPr>
              <a:t>It</a:t>
            </a:r>
            <a:r>
              <a:rPr lang="es-ES" sz="1000" dirty="0">
                <a:solidFill>
                  <a:schemeClr val="tx1">
                    <a:lumMod val="65000"/>
                    <a:lumOff val="35000"/>
                  </a:schemeClr>
                </a:solidFill>
              </a:rPr>
              <a:t> </a:t>
            </a:r>
            <a:r>
              <a:rPr lang="es-ES" sz="1000" dirty="0" err="1">
                <a:solidFill>
                  <a:schemeClr val="tx1">
                    <a:lumMod val="65000"/>
                    <a:lumOff val="35000"/>
                  </a:schemeClr>
                </a:solidFill>
              </a:rPr>
              <a:t>was</a:t>
            </a:r>
            <a:r>
              <a:rPr lang="es-ES" sz="1000" dirty="0">
                <a:solidFill>
                  <a:schemeClr val="tx1">
                    <a:lumMod val="65000"/>
                    <a:lumOff val="35000"/>
                  </a:schemeClr>
                </a:solidFill>
              </a:rPr>
              <a:t> </a:t>
            </a:r>
            <a:r>
              <a:rPr lang="es-ES" sz="1000" dirty="0" err="1">
                <a:solidFill>
                  <a:schemeClr val="tx1">
                    <a:lumMod val="65000"/>
                    <a:lumOff val="35000"/>
                  </a:schemeClr>
                </a:solidFill>
              </a:rPr>
              <a:t>sold</a:t>
            </a:r>
            <a:r>
              <a:rPr lang="es-ES" sz="1000" dirty="0">
                <a:solidFill>
                  <a:schemeClr val="tx1">
                    <a:lumMod val="65000"/>
                    <a:lumOff val="35000"/>
                  </a:schemeClr>
                </a:solidFill>
              </a:rPr>
              <a:t> in 2011 </a:t>
            </a:r>
            <a:r>
              <a:rPr lang="es-ES" sz="1000" dirty="0" err="1">
                <a:solidFill>
                  <a:schemeClr val="tx1">
                    <a:lumMod val="65000"/>
                    <a:lumOff val="35000"/>
                  </a:schemeClr>
                </a:solidFill>
              </a:rPr>
              <a:t>to</a:t>
            </a:r>
            <a:r>
              <a:rPr lang="es-ES" sz="1000" dirty="0">
                <a:solidFill>
                  <a:schemeClr val="tx1">
                    <a:lumMod val="65000"/>
                    <a:lumOff val="35000"/>
                  </a:schemeClr>
                </a:solidFill>
              </a:rPr>
              <a:t> </a:t>
            </a:r>
            <a:r>
              <a:rPr lang="es-ES" sz="1000" dirty="0" err="1">
                <a:solidFill>
                  <a:schemeClr val="tx1">
                    <a:lumMod val="65000"/>
                    <a:lumOff val="35000"/>
                  </a:schemeClr>
                </a:solidFill>
              </a:rPr>
              <a:t>The</a:t>
            </a:r>
            <a:r>
              <a:rPr lang="es-ES" sz="1000" dirty="0">
                <a:solidFill>
                  <a:schemeClr val="tx1">
                    <a:lumMod val="65000"/>
                    <a:lumOff val="35000"/>
                  </a:schemeClr>
                </a:solidFill>
              </a:rPr>
              <a:t> Washington Post </a:t>
            </a:r>
            <a:r>
              <a:rPr lang="es-ES" sz="1000" dirty="0" err="1">
                <a:solidFill>
                  <a:schemeClr val="tx1">
                    <a:lumMod val="65000"/>
                    <a:lumOff val="35000"/>
                  </a:schemeClr>
                </a:solidFill>
              </a:rPr>
              <a:t>Group</a:t>
            </a:r>
            <a:r>
              <a:rPr lang="es-ES" sz="1000" dirty="0">
                <a:solidFill>
                  <a:schemeClr val="tx1">
                    <a:lumMod val="65000"/>
                    <a:lumOff val="35000"/>
                  </a:schemeClr>
                </a:solidFill>
              </a:rPr>
              <a:t>.</a:t>
            </a:r>
          </a:p>
        </p:txBody>
      </p:sp>
      <p:sp>
        <p:nvSpPr>
          <p:cNvPr id="38" name="CuadroTexto 37"/>
          <p:cNvSpPr txBox="1"/>
          <p:nvPr/>
        </p:nvSpPr>
        <p:spPr>
          <a:xfrm>
            <a:off x="203709" y="5875751"/>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production</a:t>
            </a:r>
            <a:r>
              <a:rPr lang="es-ES_tradnl" sz="1000" dirty="0">
                <a:solidFill>
                  <a:srgbClr val="215968"/>
                </a:solidFill>
              </a:rPr>
              <a:t> </a:t>
            </a:r>
            <a:r>
              <a:rPr lang="es-ES_tradnl" sz="1000" dirty="0" err="1">
                <a:solidFill>
                  <a:srgbClr val="215968"/>
                </a:solidFill>
              </a:rPr>
              <a:t>processes</a:t>
            </a:r>
            <a:r>
              <a:rPr lang="es-ES_tradnl" sz="1000" dirty="0">
                <a:solidFill>
                  <a:srgbClr val="215968"/>
                </a:solidFill>
              </a:rPr>
              <a:t>. CIMNE Tecnología </a:t>
            </a:r>
            <a:r>
              <a:rPr lang="es-ES_tradnl" sz="1000" dirty="0" err="1">
                <a:solidFill>
                  <a:srgbClr val="215968"/>
                </a:solidFill>
              </a:rPr>
              <a:t>joined</a:t>
            </a:r>
            <a:r>
              <a:rPr lang="es-ES_tradnl" sz="1000" dirty="0">
                <a:solidFill>
                  <a:srgbClr val="215968"/>
                </a:solidFill>
              </a:rPr>
              <a:t> </a:t>
            </a:r>
            <a:r>
              <a:rPr lang="es-ES_tradnl" sz="1000" dirty="0" err="1">
                <a:solidFill>
                  <a:srgbClr val="215968"/>
                </a:solidFill>
              </a:rPr>
              <a:t>the</a:t>
            </a:r>
            <a:r>
              <a:rPr lang="es-ES_tradnl" sz="1000" dirty="0">
                <a:solidFill>
                  <a:srgbClr val="215968"/>
                </a:solidFill>
              </a:rPr>
              <a:t> </a:t>
            </a:r>
            <a:r>
              <a:rPr lang="es-ES_tradnl" sz="1000" dirty="0" err="1">
                <a:solidFill>
                  <a:srgbClr val="215968"/>
                </a:solidFill>
              </a:rPr>
              <a:t>company</a:t>
            </a:r>
            <a:r>
              <a:rPr lang="es-ES_tradnl" sz="1000" dirty="0">
                <a:solidFill>
                  <a:srgbClr val="215968"/>
                </a:solidFill>
              </a:rPr>
              <a:t> in 2015, </a:t>
            </a:r>
            <a:r>
              <a:rPr lang="es-ES_tradnl" sz="1000" dirty="0" err="1">
                <a:solidFill>
                  <a:srgbClr val="215968"/>
                </a:solidFill>
              </a:rPr>
              <a:t>with</a:t>
            </a:r>
            <a:r>
              <a:rPr lang="es-ES_tradnl" sz="1000" dirty="0">
                <a:solidFill>
                  <a:srgbClr val="215968"/>
                </a:solidFill>
              </a:rPr>
              <a:t> a </a:t>
            </a:r>
            <a:r>
              <a:rPr lang="es-ES_tradnl" sz="1000" b="1" i="1" dirty="0">
                <a:solidFill>
                  <a:srgbClr val="4BACC6"/>
                </a:solidFill>
              </a:rPr>
              <a:t>share of 3,5%</a:t>
            </a:r>
            <a:r>
              <a:rPr lang="es-ES_tradnl" sz="1000" dirty="0">
                <a:solidFill>
                  <a:srgbClr val="215968"/>
                </a:solidFill>
              </a:rPr>
              <a:t>.</a:t>
            </a:r>
            <a:endParaRPr lang="en-US" sz="1000" dirty="0">
              <a:solidFill>
                <a:srgbClr val="215968"/>
              </a:solidFill>
            </a:endParaRPr>
          </a:p>
        </p:txBody>
      </p:sp>
      <p:pic>
        <p:nvPicPr>
          <p:cNvPr id="48" name="Imagen 47" descr="sc-logo-home-1.png"/>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2121323" y="5533245"/>
            <a:ext cx="1028300" cy="289709"/>
          </a:xfrm>
          <a:prstGeom prst="rect">
            <a:avLst/>
          </a:prstGeom>
        </p:spPr>
      </p:pic>
      <p:sp>
        <p:nvSpPr>
          <p:cNvPr id="49" name="CuadroTexto 48"/>
          <p:cNvSpPr txBox="1"/>
          <p:nvPr/>
        </p:nvSpPr>
        <p:spPr>
          <a:xfrm>
            <a:off x="2129052" y="5878042"/>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chemeClr val="accent5">
                    <a:lumMod val="50000"/>
                  </a:schemeClr>
                </a:solidFill>
              </a:rPr>
              <a:t>Free publishing and open access for scientific publications. </a:t>
            </a:r>
          </a:p>
          <a:p>
            <a:pPr algn="ctr"/>
            <a:r>
              <a:rPr lang="en-US" sz="1000" b="1" i="1" dirty="0">
                <a:solidFill>
                  <a:srgbClr val="4BACC6"/>
                </a:solidFill>
              </a:rPr>
              <a:t>16,67% owned by CIMNE </a:t>
            </a:r>
            <a:r>
              <a:rPr lang="en-US" sz="1000" b="1" i="1" dirty="0" err="1">
                <a:solidFill>
                  <a:srgbClr val="4BACC6"/>
                </a:solidFill>
              </a:rPr>
              <a:t>Tecnología</a:t>
            </a:r>
            <a:r>
              <a:rPr lang="en-US" sz="1000" b="1" i="1" dirty="0">
                <a:solidFill>
                  <a:srgbClr val="4BACC6"/>
                </a:solidFill>
              </a:rPr>
              <a:t>.</a:t>
            </a:r>
            <a:endParaRPr lang="es-ES" sz="1000" b="1" i="1" dirty="0">
              <a:solidFill>
                <a:srgbClr val="4BACC6"/>
              </a:solidFill>
            </a:endParaRPr>
          </a:p>
        </p:txBody>
      </p:sp>
      <p:pic>
        <p:nvPicPr>
          <p:cNvPr id="14" name="Imagen 13" descr="fwn.png"/>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6545225" y="2685784"/>
            <a:ext cx="629663" cy="396911"/>
          </a:xfrm>
          <a:prstGeom prst="rect">
            <a:avLst/>
          </a:prstGeom>
        </p:spPr>
      </p:pic>
      <p:sp>
        <p:nvSpPr>
          <p:cNvPr id="50" name="CuadroTexto 49"/>
          <p:cNvSpPr txBox="1"/>
          <p:nvPr/>
        </p:nvSpPr>
        <p:spPr>
          <a:xfrm>
            <a:off x="6006324" y="3227462"/>
            <a:ext cx="1771769" cy="857525"/>
          </a:xfrm>
          <a:prstGeom prst="rect">
            <a:avLst/>
          </a:prstGeom>
          <a:solidFill>
            <a:schemeClr val="accent5">
              <a:lumMod val="40000"/>
              <a:lumOff val="60000"/>
            </a:schemeClr>
          </a:solidFill>
        </p:spPr>
        <p:txBody>
          <a:bodyPr wrap="square" lIns="35996" tIns="35996" rIns="35996" bIns="35996" rtlCol="0">
            <a:spAutoFit/>
          </a:bodyPr>
          <a:lstStyle/>
          <a:p>
            <a:pPr algn="ctr"/>
            <a:r>
              <a:rPr lang="en-US" sz="1000" dirty="0">
                <a:solidFill>
                  <a:srgbClr val="215968"/>
                </a:solidFill>
              </a:rPr>
              <a:t>Solutions for obtaining fresh water from desalination and </a:t>
            </a:r>
            <a:r>
              <a:rPr lang="en-US" sz="1000" dirty="0" err="1">
                <a:solidFill>
                  <a:srgbClr val="215968"/>
                </a:solidFill>
              </a:rPr>
              <a:t>destillation</a:t>
            </a:r>
            <a:r>
              <a:rPr lang="en-US" sz="1000" dirty="0">
                <a:solidFill>
                  <a:srgbClr val="215968"/>
                </a:solidFill>
              </a:rPr>
              <a:t> of waste water.</a:t>
            </a:r>
          </a:p>
          <a:p>
            <a:pPr algn="ctr"/>
            <a:r>
              <a:rPr lang="en-US" sz="1000" b="1" i="1" dirty="0">
                <a:solidFill>
                  <a:srgbClr val="4BACC6"/>
                </a:solidFill>
              </a:rPr>
              <a:t>100% owned by CIMNE </a:t>
            </a:r>
            <a:r>
              <a:rPr lang="en-US" sz="1000" b="1" i="1" dirty="0" err="1">
                <a:solidFill>
                  <a:srgbClr val="4BACC6"/>
                </a:solidFill>
              </a:rPr>
              <a:t>Tecnología</a:t>
            </a:r>
            <a:r>
              <a:rPr lang="en-US" sz="1100" b="1" i="1" dirty="0">
                <a:solidFill>
                  <a:srgbClr val="4BACC6"/>
                </a:solidFill>
              </a:rPr>
              <a:t>.</a:t>
            </a:r>
          </a:p>
        </p:txBody>
      </p:sp>
      <p:sp>
        <p:nvSpPr>
          <p:cNvPr id="35" name="CuadroTexto 34"/>
          <p:cNvSpPr txBox="1"/>
          <p:nvPr/>
        </p:nvSpPr>
        <p:spPr>
          <a:xfrm>
            <a:off x="4048088" y="4581859"/>
            <a:ext cx="1787258" cy="857525"/>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Software and </a:t>
            </a:r>
            <a:r>
              <a:rPr lang="es-ES_tradnl" sz="1000" dirty="0" err="1">
                <a:solidFill>
                  <a:srgbClr val="215968"/>
                </a:solidFill>
              </a:rPr>
              <a:t>systems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the</a:t>
            </a:r>
            <a:r>
              <a:rPr lang="es-ES_tradnl" sz="1000" dirty="0">
                <a:solidFill>
                  <a:srgbClr val="215968"/>
                </a:solidFill>
              </a:rPr>
              <a:t> Internet of </a:t>
            </a:r>
            <a:r>
              <a:rPr lang="es-ES_tradnl" sz="1000" dirty="0" err="1">
                <a:solidFill>
                  <a:srgbClr val="215968"/>
                </a:solidFill>
              </a:rPr>
              <a:t>Things</a:t>
            </a:r>
            <a:r>
              <a:rPr lang="es-ES_tradnl" sz="1000" dirty="0">
                <a:solidFill>
                  <a:srgbClr val="215968"/>
                </a:solidFill>
              </a:rPr>
              <a:t>.</a:t>
            </a:r>
            <a:endParaRPr lang="en-US" sz="1000" dirty="0">
              <a:solidFill>
                <a:srgbClr val="215968"/>
              </a:solidFill>
            </a:endParaRPr>
          </a:p>
          <a:p>
            <a:pPr algn="ctr"/>
            <a:r>
              <a:rPr lang="en-US" sz="1000" b="1" i="1" dirty="0">
                <a:solidFill>
                  <a:srgbClr val="4BACC6"/>
                </a:solidFill>
              </a:rPr>
              <a:t>15% owned by CIMNE </a:t>
            </a:r>
            <a:r>
              <a:rPr lang="en-US" sz="1000" b="1" i="1" dirty="0" err="1">
                <a:solidFill>
                  <a:srgbClr val="4BACC6"/>
                </a:solidFill>
              </a:rPr>
              <a:t>Tecnología</a:t>
            </a:r>
            <a:r>
              <a:rPr lang="en-US" sz="1000" b="1" i="1" dirty="0">
                <a:solidFill>
                  <a:srgbClr val="4BACC6"/>
                </a:solidFill>
              </a:rPr>
              <a:t>.</a:t>
            </a:r>
          </a:p>
          <a:p>
            <a:pPr algn="ctr"/>
            <a:endParaRPr lang="en-US" sz="1100" dirty="0">
              <a:solidFill>
                <a:srgbClr val="215968"/>
              </a:solidFill>
            </a:endParaRPr>
          </a:p>
        </p:txBody>
      </p:sp>
      <p:sp>
        <p:nvSpPr>
          <p:cNvPr id="36" name="CuadroTexto 35"/>
          <p:cNvSpPr txBox="1"/>
          <p:nvPr/>
        </p:nvSpPr>
        <p:spPr>
          <a:xfrm>
            <a:off x="6006324" y="4586737"/>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a:solidFill>
                  <a:srgbClr val="215968"/>
                </a:solidFill>
              </a:rPr>
              <a:t>Mobile </a:t>
            </a:r>
            <a:r>
              <a:rPr lang="es-ES_tradnl" sz="1000" dirty="0" err="1">
                <a:solidFill>
                  <a:srgbClr val="215968"/>
                </a:solidFill>
              </a:rPr>
              <a:t>pavilions</a:t>
            </a:r>
            <a:r>
              <a:rPr lang="es-ES_tradnl" sz="1000" dirty="0">
                <a:solidFill>
                  <a:srgbClr val="215968"/>
                </a:solidFill>
              </a:rPr>
              <a:t> </a:t>
            </a:r>
            <a:r>
              <a:rPr lang="es-ES_tradnl" sz="1000" dirty="0" err="1">
                <a:solidFill>
                  <a:srgbClr val="215968"/>
                </a:solidFill>
              </a:rPr>
              <a:t>with</a:t>
            </a:r>
            <a:r>
              <a:rPr lang="es-ES_tradnl" sz="1000" dirty="0">
                <a:solidFill>
                  <a:srgbClr val="215968"/>
                </a:solidFill>
              </a:rPr>
              <a:t> multimedia </a:t>
            </a:r>
            <a:r>
              <a:rPr lang="es-ES_tradnl" sz="1000" dirty="0" err="1">
                <a:solidFill>
                  <a:srgbClr val="215968"/>
                </a:solidFill>
              </a:rPr>
              <a:t>technology</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leisure</a:t>
            </a:r>
            <a:r>
              <a:rPr lang="es-ES_tradnl" sz="1000" dirty="0">
                <a:solidFill>
                  <a:srgbClr val="215968"/>
                </a:solidFill>
              </a:rPr>
              <a:t>, sport and </a:t>
            </a:r>
            <a:r>
              <a:rPr lang="es-ES_tradnl" sz="1000" dirty="0" err="1">
                <a:solidFill>
                  <a:srgbClr val="215968"/>
                </a:solidFill>
              </a:rPr>
              <a:t>events</a:t>
            </a:r>
            <a:r>
              <a:rPr lang="es-ES_tradnl" sz="1000" dirty="0">
                <a:solidFill>
                  <a:srgbClr val="215968"/>
                </a:solidFill>
              </a:rPr>
              <a:t>.</a:t>
            </a:r>
            <a:endParaRPr lang="en-US" sz="1000" dirty="0">
              <a:solidFill>
                <a:srgbClr val="215968"/>
              </a:solidFill>
            </a:endParaRPr>
          </a:p>
          <a:p>
            <a:pPr algn="ctr"/>
            <a:r>
              <a:rPr lang="en-US" sz="1000" b="1" i="1" dirty="0">
                <a:solidFill>
                  <a:srgbClr val="4BACC6"/>
                </a:solidFill>
              </a:rPr>
              <a:t>20% owned by CIMNE </a:t>
            </a:r>
            <a:r>
              <a:rPr lang="en-US" sz="1000" b="1" i="1" dirty="0" err="1">
                <a:solidFill>
                  <a:srgbClr val="4BACC6"/>
                </a:solidFill>
              </a:rPr>
              <a:t>Tecnología</a:t>
            </a:r>
            <a:r>
              <a:rPr lang="en-US" sz="1000" b="1" i="1" dirty="0">
                <a:solidFill>
                  <a:srgbClr val="4BACC6"/>
                </a:solidFill>
              </a:rPr>
              <a:t>.</a:t>
            </a:r>
          </a:p>
        </p:txBody>
      </p:sp>
      <p:sp>
        <p:nvSpPr>
          <p:cNvPr id="37" name="CuadroTexto 36"/>
          <p:cNvSpPr txBox="1"/>
          <p:nvPr/>
        </p:nvSpPr>
        <p:spPr>
          <a:xfrm>
            <a:off x="7942864" y="4585191"/>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r>
              <a:rPr lang="es-ES_tradnl" sz="1000" dirty="0" err="1">
                <a:solidFill>
                  <a:srgbClr val="215968"/>
                </a:solidFill>
              </a:rPr>
              <a:t>Pneumatic</a:t>
            </a:r>
            <a:r>
              <a:rPr lang="es-ES_tradnl" sz="1000" dirty="0">
                <a:solidFill>
                  <a:srgbClr val="215968"/>
                </a:solidFill>
              </a:rPr>
              <a:t> </a:t>
            </a:r>
            <a:r>
              <a:rPr lang="es-ES_tradnl" sz="1000" dirty="0" err="1">
                <a:solidFill>
                  <a:srgbClr val="215968"/>
                </a:solidFill>
              </a:rPr>
              <a:t>structures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 </a:t>
            </a:r>
            <a:r>
              <a:rPr lang="es-ES_tradnl" sz="1000" dirty="0" err="1">
                <a:solidFill>
                  <a:srgbClr val="215968"/>
                </a:solidFill>
              </a:rPr>
              <a:t>wide</a:t>
            </a:r>
            <a:r>
              <a:rPr lang="es-ES_tradnl" sz="1000" dirty="0">
                <a:solidFill>
                  <a:srgbClr val="215968"/>
                </a:solidFill>
              </a:rPr>
              <a:t> </a:t>
            </a:r>
            <a:r>
              <a:rPr lang="es-ES_tradnl" sz="1000" dirty="0" err="1">
                <a:solidFill>
                  <a:srgbClr val="215968"/>
                </a:solidFill>
              </a:rPr>
              <a:t>range</a:t>
            </a:r>
            <a:r>
              <a:rPr lang="es-ES_tradnl" sz="1000" dirty="0">
                <a:solidFill>
                  <a:srgbClr val="215968"/>
                </a:solidFill>
              </a:rPr>
              <a:t> of </a:t>
            </a:r>
            <a:r>
              <a:rPr lang="es-ES_tradnl" sz="1000" dirty="0" err="1">
                <a:solidFill>
                  <a:srgbClr val="215968"/>
                </a:solidFill>
              </a:rPr>
              <a:t>engineering</a:t>
            </a:r>
            <a:r>
              <a:rPr lang="es-ES_tradnl" sz="1000" dirty="0">
                <a:solidFill>
                  <a:srgbClr val="215968"/>
                </a:solidFill>
              </a:rPr>
              <a:t> </a:t>
            </a:r>
            <a:r>
              <a:rPr lang="es-ES_tradnl" sz="1000" dirty="0" err="1">
                <a:solidFill>
                  <a:srgbClr val="215968"/>
                </a:solidFill>
              </a:rPr>
              <a:t>problems</a:t>
            </a:r>
            <a:r>
              <a:rPr lang="es-ES_tradnl" sz="1000" dirty="0">
                <a:solidFill>
                  <a:srgbClr val="215968"/>
                </a:solidFill>
              </a:rPr>
              <a:t>. </a:t>
            </a:r>
          </a:p>
          <a:p>
            <a:pPr algn="ctr"/>
            <a:r>
              <a:rPr lang="es-ES_tradnl" sz="1000" b="1" i="1" dirty="0">
                <a:solidFill>
                  <a:srgbClr val="4BACC6"/>
                </a:solidFill>
              </a:rPr>
              <a:t>10%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a:t>
            </a:r>
            <a:endParaRPr lang="en-US" sz="1000" b="1" i="1" dirty="0">
              <a:solidFill>
                <a:srgbClr val="4BACC6"/>
              </a:solidFill>
            </a:endParaRPr>
          </a:p>
        </p:txBody>
      </p:sp>
      <p:pic>
        <p:nvPicPr>
          <p:cNvPr id="51" name="Imagen 50" descr="CIMNETEC1.jpg"/>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6043310" y="5658637"/>
            <a:ext cx="3599111" cy="1054608"/>
          </a:xfrm>
          <a:prstGeom prst="rect">
            <a:avLst/>
          </a:prstGeom>
        </p:spPr>
      </p:pic>
      <p:sp>
        <p:nvSpPr>
          <p:cNvPr id="47" name="CuadroTexto 46"/>
          <p:cNvSpPr txBox="1"/>
          <p:nvPr/>
        </p:nvSpPr>
        <p:spPr>
          <a:xfrm>
            <a:off x="4041344" y="5878043"/>
            <a:ext cx="1771769" cy="842136"/>
          </a:xfrm>
          <a:prstGeom prst="rect">
            <a:avLst/>
          </a:prstGeom>
          <a:solidFill>
            <a:schemeClr val="accent5">
              <a:lumMod val="40000"/>
              <a:lumOff val="60000"/>
            </a:schemeClr>
          </a:solidFill>
        </p:spPr>
        <p:txBody>
          <a:bodyPr wrap="square" lIns="35996" tIns="35996" rIns="35996" bIns="35996" rtlCol="0">
            <a:spAutoFit/>
          </a:bodyPr>
          <a:lstStyle/>
          <a:p>
            <a:pPr algn="ctr">
              <a:spcAft>
                <a:spcPts val="0"/>
              </a:spcAft>
            </a:pPr>
            <a:r>
              <a:rPr lang="es-ES_tradnl" sz="1000" dirty="0" err="1">
                <a:solidFill>
                  <a:srgbClr val="215968"/>
                </a:solidFill>
              </a:rPr>
              <a:t>Information</a:t>
            </a:r>
            <a:r>
              <a:rPr lang="es-ES_tradnl" sz="1000" dirty="0">
                <a:solidFill>
                  <a:srgbClr val="215968"/>
                </a:solidFill>
              </a:rPr>
              <a:t> </a:t>
            </a:r>
            <a:r>
              <a:rPr lang="es-ES_tradnl" sz="1000" dirty="0" err="1">
                <a:solidFill>
                  <a:srgbClr val="215968"/>
                </a:solidFill>
              </a:rPr>
              <a:t>systems</a:t>
            </a:r>
            <a:r>
              <a:rPr lang="es-ES_tradnl" sz="1000" dirty="0">
                <a:solidFill>
                  <a:srgbClr val="215968"/>
                </a:solidFill>
              </a:rPr>
              <a:t> </a:t>
            </a:r>
            <a:r>
              <a:rPr lang="es-ES_tradnl" sz="1000" dirty="0" err="1">
                <a:solidFill>
                  <a:srgbClr val="215968"/>
                </a:solidFill>
              </a:rPr>
              <a:t>for</a:t>
            </a:r>
            <a:r>
              <a:rPr lang="es-ES_tradnl" sz="1000" dirty="0">
                <a:solidFill>
                  <a:srgbClr val="215968"/>
                </a:solidFill>
              </a:rPr>
              <a:t> </a:t>
            </a:r>
            <a:r>
              <a:rPr lang="es-ES_tradnl" sz="1000" dirty="0" err="1">
                <a:solidFill>
                  <a:srgbClr val="215968"/>
                </a:solidFill>
              </a:rPr>
              <a:t>leisure</a:t>
            </a:r>
            <a:r>
              <a:rPr lang="es-ES_tradnl" sz="1000" dirty="0">
                <a:solidFill>
                  <a:srgbClr val="215968"/>
                </a:solidFill>
              </a:rPr>
              <a:t> </a:t>
            </a:r>
            <a:r>
              <a:rPr lang="es-ES_tradnl" sz="1000" dirty="0" err="1">
                <a:solidFill>
                  <a:srgbClr val="215968"/>
                </a:solidFill>
              </a:rPr>
              <a:t>sectors</a:t>
            </a:r>
            <a:r>
              <a:rPr lang="es-ES_tradnl" sz="1000" dirty="0">
                <a:solidFill>
                  <a:srgbClr val="215968"/>
                </a:solidFill>
              </a:rPr>
              <a:t> (</a:t>
            </a:r>
            <a:r>
              <a:rPr lang="es-ES_tradnl" sz="1000" dirty="0" err="1">
                <a:solidFill>
                  <a:srgbClr val="215968"/>
                </a:solidFill>
              </a:rPr>
              <a:t>tourism</a:t>
            </a:r>
            <a:r>
              <a:rPr lang="es-ES_tradnl" sz="1000" dirty="0">
                <a:solidFill>
                  <a:srgbClr val="215968"/>
                </a:solidFill>
              </a:rPr>
              <a:t>, </a:t>
            </a:r>
            <a:r>
              <a:rPr lang="es-ES_tradnl" sz="1000" dirty="0" err="1">
                <a:solidFill>
                  <a:srgbClr val="215968"/>
                </a:solidFill>
              </a:rPr>
              <a:t>music</a:t>
            </a:r>
            <a:r>
              <a:rPr lang="es-ES" sz="1000" dirty="0">
                <a:solidFill>
                  <a:srgbClr val="215968"/>
                </a:solidFill>
              </a:rPr>
              <a:t>…).</a:t>
            </a:r>
            <a:r>
              <a:rPr lang="es-ES_tradnl" sz="1000" dirty="0">
                <a:solidFill>
                  <a:srgbClr val="215968"/>
                </a:solidFill>
              </a:rPr>
              <a:t> </a:t>
            </a:r>
          </a:p>
          <a:p>
            <a:pPr algn="ctr">
              <a:spcAft>
                <a:spcPts val="0"/>
              </a:spcAft>
            </a:pPr>
            <a:r>
              <a:rPr lang="es-ES_tradnl" sz="1000" b="1" i="1" dirty="0">
                <a:solidFill>
                  <a:srgbClr val="4BACC6"/>
                </a:solidFill>
              </a:rPr>
              <a:t>100% </a:t>
            </a:r>
            <a:r>
              <a:rPr lang="es-ES_tradnl" sz="1000" b="1" i="1" dirty="0" err="1">
                <a:solidFill>
                  <a:srgbClr val="4BACC6"/>
                </a:solidFill>
              </a:rPr>
              <a:t>owned</a:t>
            </a:r>
            <a:r>
              <a:rPr lang="es-ES_tradnl" sz="1000" b="1" i="1" dirty="0">
                <a:solidFill>
                  <a:srgbClr val="4BACC6"/>
                </a:solidFill>
              </a:rPr>
              <a:t> </a:t>
            </a:r>
            <a:r>
              <a:rPr lang="es-ES_tradnl" sz="1000" b="1" i="1" dirty="0" err="1">
                <a:solidFill>
                  <a:srgbClr val="4BACC6"/>
                </a:solidFill>
              </a:rPr>
              <a:t>by</a:t>
            </a:r>
            <a:r>
              <a:rPr lang="es-ES_tradnl" sz="1000" b="1" i="1" dirty="0">
                <a:solidFill>
                  <a:srgbClr val="4BACC6"/>
                </a:solidFill>
              </a:rPr>
              <a:t> CIMNE Tecnología.</a:t>
            </a:r>
          </a:p>
        </p:txBody>
      </p:sp>
      <p:pic>
        <p:nvPicPr>
          <p:cNvPr id="21" name="Imagen 20" descr="bd.jpg"/>
          <p:cNvPicPr>
            <a:picLocks noChangeAspect="1"/>
          </p:cNvPicPr>
          <p:nvPr/>
        </p:nvPicPr>
        <p:blipFill>
          <a:blip r:embed="rId32" cstate="email">
            <a:extLst>
              <a:ext uri="{28A0092B-C50C-407E-A947-70E740481C1C}">
                <a14:useLocalDpi xmlns:a14="http://schemas.microsoft.com/office/drawing/2010/main" val="0"/>
              </a:ext>
            </a:extLst>
          </a:blip>
          <a:stretch>
            <a:fillRect/>
          </a:stretch>
        </p:blipFill>
        <p:spPr>
          <a:xfrm>
            <a:off x="792380" y="2674339"/>
            <a:ext cx="726567" cy="356027"/>
          </a:xfrm>
          <a:prstGeom prst="rect">
            <a:avLst/>
          </a:prstGeom>
        </p:spPr>
      </p:pic>
      <p:sp>
        <p:nvSpPr>
          <p:cNvPr id="53" name="CuadroTexto 52"/>
          <p:cNvSpPr txBox="1"/>
          <p:nvPr/>
        </p:nvSpPr>
        <p:spPr>
          <a:xfrm>
            <a:off x="2009696" y="3044798"/>
            <a:ext cx="2249644" cy="200045"/>
          </a:xfrm>
          <a:prstGeom prst="rect">
            <a:avLst/>
          </a:prstGeom>
          <a:noFill/>
        </p:spPr>
        <p:txBody>
          <a:bodyPr wrap="square" lIns="91429" tIns="45715" rIns="91429" bIns="45715" rtlCol="0">
            <a:spAutoFit/>
          </a:bodyPr>
          <a:lstStyle/>
          <a:p>
            <a:r>
              <a:rPr lang="en-US" sz="700" b="1" dirty="0">
                <a:solidFill>
                  <a:schemeClr val="tx1">
                    <a:lumMod val="50000"/>
                    <a:lumOff val="50000"/>
                  </a:schemeClr>
                </a:solidFill>
              </a:rPr>
              <a:t>BUILDAIR INGENERÍA </a:t>
            </a:r>
            <a:r>
              <a:rPr lang="es-ES" sz="700" b="1" dirty="0">
                <a:solidFill>
                  <a:schemeClr val="tx1">
                    <a:lumMod val="50000"/>
                    <a:lumOff val="50000"/>
                  </a:schemeClr>
                </a:solidFill>
              </a:rPr>
              <a:t>Y ARQUITECTURA, SA </a:t>
            </a:r>
          </a:p>
        </p:txBody>
      </p:sp>
      <p:sp>
        <p:nvSpPr>
          <p:cNvPr id="54" name="CuadroTexto 53"/>
          <p:cNvSpPr txBox="1"/>
          <p:nvPr/>
        </p:nvSpPr>
        <p:spPr>
          <a:xfrm>
            <a:off x="203321" y="3043461"/>
            <a:ext cx="1843274" cy="200045"/>
          </a:xfrm>
          <a:prstGeom prst="rect">
            <a:avLst/>
          </a:prstGeom>
          <a:noFill/>
        </p:spPr>
        <p:txBody>
          <a:bodyPr wrap="square" lIns="91429" tIns="45715" rIns="91429" bIns="45715" rtlCol="0">
            <a:spAutoFit/>
          </a:bodyPr>
          <a:lstStyle/>
          <a:p>
            <a:r>
              <a:rPr lang="es-ES" sz="700" b="1" dirty="0">
                <a:solidFill>
                  <a:schemeClr val="tx1">
                    <a:lumMod val="50000"/>
                    <a:lumOff val="50000"/>
                  </a:schemeClr>
                </a:solidFill>
              </a:rPr>
              <a:t>BIOMECHANICS DEVELOPMENTS, SL</a:t>
            </a:r>
          </a:p>
        </p:txBody>
      </p:sp>
      <p:sp>
        <p:nvSpPr>
          <p:cNvPr id="55" name="CuadroTexto 54"/>
          <p:cNvSpPr txBox="1"/>
          <p:nvPr/>
        </p:nvSpPr>
        <p:spPr>
          <a:xfrm>
            <a:off x="4048087" y="2941022"/>
            <a:ext cx="1765023" cy="307766"/>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COMPUTATIONAL AND INFORMATION TECHNOLOGIES, SA </a:t>
            </a:r>
          </a:p>
        </p:txBody>
      </p:sp>
      <p:sp>
        <p:nvSpPr>
          <p:cNvPr id="57" name="CuadroTexto 56"/>
          <p:cNvSpPr txBox="1"/>
          <p:nvPr/>
        </p:nvSpPr>
        <p:spPr>
          <a:xfrm>
            <a:off x="6011851" y="3039455"/>
            <a:ext cx="1753150"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FRESH WATER NATURE, SL</a:t>
            </a:r>
          </a:p>
        </p:txBody>
      </p:sp>
      <p:sp>
        <p:nvSpPr>
          <p:cNvPr id="59" name="CuadroTexto 58"/>
          <p:cNvSpPr txBox="1"/>
          <p:nvPr/>
        </p:nvSpPr>
        <p:spPr>
          <a:xfrm>
            <a:off x="7939354" y="3045159"/>
            <a:ext cx="1753150"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HEALTHAPP, SL</a:t>
            </a:r>
          </a:p>
        </p:txBody>
      </p:sp>
      <p:sp>
        <p:nvSpPr>
          <p:cNvPr id="60" name="CuadroTexto 59"/>
          <p:cNvSpPr txBox="1"/>
          <p:nvPr/>
        </p:nvSpPr>
        <p:spPr>
          <a:xfrm>
            <a:off x="2164897" y="4401599"/>
            <a:ext cx="1607948" cy="200045"/>
          </a:xfrm>
          <a:prstGeom prst="rect">
            <a:avLst/>
          </a:prstGeom>
          <a:noFill/>
        </p:spPr>
        <p:txBody>
          <a:bodyPr wrap="square" lIns="91429" tIns="45715" rIns="91429" bIns="45715" rtlCol="0">
            <a:spAutoFit/>
          </a:bodyPr>
          <a:lstStyle/>
          <a:p>
            <a:pPr algn="r"/>
            <a:r>
              <a:rPr lang="es-ES" sz="700" b="1" dirty="0">
                <a:solidFill>
                  <a:schemeClr val="tx1">
                    <a:lumMod val="50000"/>
                    <a:lumOff val="50000"/>
                  </a:schemeClr>
                </a:solidFill>
              </a:rPr>
              <a:t>INLOC ROBOTICS, SL</a:t>
            </a:r>
          </a:p>
        </p:txBody>
      </p:sp>
      <p:sp>
        <p:nvSpPr>
          <p:cNvPr id="61" name="CuadroTexto 60"/>
          <p:cNvSpPr txBox="1"/>
          <p:nvPr/>
        </p:nvSpPr>
        <p:spPr>
          <a:xfrm>
            <a:off x="200393" y="4400262"/>
            <a:ext cx="1767393" cy="200045"/>
          </a:xfrm>
          <a:prstGeom prst="rect">
            <a:avLst/>
          </a:prstGeom>
          <a:noFill/>
        </p:spPr>
        <p:txBody>
          <a:bodyPr wrap="square" lIns="91429" tIns="45715" rIns="91429" bIns="45715" rtlCol="0">
            <a:spAutoFit/>
          </a:bodyPr>
          <a:lstStyle/>
          <a:p>
            <a:pPr algn="ctr"/>
            <a:r>
              <a:rPr lang="is-IS" sz="700" b="1" dirty="0">
                <a:solidFill>
                  <a:schemeClr val="tx1">
                    <a:lumMod val="50000"/>
                    <a:lumOff val="50000"/>
                  </a:schemeClr>
                </a:solidFill>
              </a:rPr>
              <a:t>RSM GASSÓ CIMNE ENERGY, SL</a:t>
            </a:r>
            <a:endParaRPr lang="es-ES" sz="700" b="1" dirty="0">
              <a:solidFill>
                <a:schemeClr val="tx1">
                  <a:lumMod val="50000"/>
                  <a:lumOff val="50000"/>
                </a:schemeClr>
              </a:solidFill>
            </a:endParaRPr>
          </a:p>
        </p:txBody>
      </p:sp>
      <p:sp>
        <p:nvSpPr>
          <p:cNvPr id="62" name="CuadroTexto 61"/>
          <p:cNvSpPr txBox="1"/>
          <p:nvPr/>
        </p:nvSpPr>
        <p:spPr>
          <a:xfrm>
            <a:off x="4041341" y="4393170"/>
            <a:ext cx="1765023"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LYNCOS TECHNOLOGIES, SL</a:t>
            </a:r>
          </a:p>
        </p:txBody>
      </p:sp>
      <p:sp>
        <p:nvSpPr>
          <p:cNvPr id="63" name="CuadroTexto 62"/>
          <p:cNvSpPr txBox="1"/>
          <p:nvPr/>
        </p:nvSpPr>
        <p:spPr>
          <a:xfrm>
            <a:off x="5835346" y="4396255"/>
            <a:ext cx="2103150"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PORTABLE MULTIMEDIA SOLUTIONS, SL</a:t>
            </a:r>
          </a:p>
        </p:txBody>
      </p:sp>
      <p:sp>
        <p:nvSpPr>
          <p:cNvPr id="64" name="CuadroTexto 63"/>
          <p:cNvSpPr txBox="1"/>
          <p:nvPr/>
        </p:nvSpPr>
        <p:spPr>
          <a:xfrm>
            <a:off x="8623645" y="4199255"/>
            <a:ext cx="1094677" cy="415488"/>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PNEUMATIC STRUCTURES TECHNOLOGIES, SL</a:t>
            </a:r>
          </a:p>
        </p:txBody>
      </p:sp>
      <p:sp>
        <p:nvSpPr>
          <p:cNvPr id="65" name="CuadroTexto 64"/>
          <p:cNvSpPr txBox="1"/>
          <p:nvPr/>
        </p:nvSpPr>
        <p:spPr>
          <a:xfrm>
            <a:off x="1006732" y="5679517"/>
            <a:ext cx="1094677"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QUANTECH ATZ</a:t>
            </a:r>
          </a:p>
        </p:txBody>
      </p:sp>
      <p:sp>
        <p:nvSpPr>
          <p:cNvPr id="66" name="CuadroTexto 65"/>
          <p:cNvSpPr txBox="1"/>
          <p:nvPr/>
        </p:nvSpPr>
        <p:spPr>
          <a:xfrm>
            <a:off x="3081862" y="5685058"/>
            <a:ext cx="928584" cy="200045"/>
          </a:xfrm>
          <a:prstGeom prst="rect">
            <a:avLst/>
          </a:prstGeom>
          <a:noFill/>
        </p:spPr>
        <p:txBody>
          <a:bodyPr wrap="square" lIns="91429" tIns="45715" rIns="91429" bIns="45715" rtlCol="0">
            <a:spAutoFit/>
          </a:bodyPr>
          <a:lstStyle/>
          <a:p>
            <a:pPr algn="ctr"/>
            <a:r>
              <a:rPr lang="es-ES" sz="700" b="1" dirty="0">
                <a:solidFill>
                  <a:schemeClr val="tx1">
                    <a:lumMod val="50000"/>
                    <a:lumOff val="50000"/>
                  </a:schemeClr>
                </a:solidFill>
              </a:rPr>
              <a:t>SCIPEDIA, SL</a:t>
            </a:r>
          </a:p>
        </p:txBody>
      </p:sp>
      <p:sp>
        <p:nvSpPr>
          <p:cNvPr id="67" name="CuadroTexto 66"/>
          <p:cNvSpPr txBox="1"/>
          <p:nvPr/>
        </p:nvSpPr>
        <p:spPr>
          <a:xfrm>
            <a:off x="4690746" y="5473539"/>
            <a:ext cx="1215531" cy="415488"/>
          </a:xfrm>
          <a:prstGeom prst="rect">
            <a:avLst/>
          </a:prstGeom>
          <a:noFill/>
        </p:spPr>
        <p:txBody>
          <a:bodyPr wrap="square" lIns="91429" tIns="45715" rIns="91429" bIns="45715" rtlCol="0">
            <a:spAutoFit/>
          </a:bodyPr>
          <a:lstStyle/>
          <a:p>
            <a:pPr algn="r"/>
            <a:r>
              <a:rPr lang="is-IS" sz="700" b="1" dirty="0">
                <a:solidFill>
                  <a:schemeClr val="tx1">
                    <a:lumMod val="50000"/>
                    <a:lumOff val="50000"/>
                  </a:schemeClr>
                </a:solidFill>
              </a:rPr>
              <a:t>TECNOLOGÍAS AVANZADAS PARA EL OCIO, SL</a:t>
            </a:r>
            <a:endParaRPr lang="es-ES" sz="700" b="1" dirty="0">
              <a:solidFill>
                <a:schemeClr val="tx1">
                  <a:lumMod val="50000"/>
                  <a:lumOff val="50000"/>
                </a:schemeClr>
              </a:solidFill>
            </a:endParaRPr>
          </a:p>
        </p:txBody>
      </p:sp>
      <p:sp>
        <p:nvSpPr>
          <p:cNvPr id="19" name="CuadroTexto 18"/>
          <p:cNvSpPr txBox="1"/>
          <p:nvPr/>
        </p:nvSpPr>
        <p:spPr>
          <a:xfrm>
            <a:off x="2734556" y="1671847"/>
            <a:ext cx="1914804" cy="900236"/>
          </a:xfrm>
          <a:prstGeom prst="rect">
            <a:avLst/>
          </a:prstGeom>
          <a:noFill/>
        </p:spPr>
        <p:txBody>
          <a:bodyPr wrap="square" lIns="91429" tIns="45715" rIns="91429" bIns="45715" rtlCol="0">
            <a:spAutoFit/>
          </a:bodyPr>
          <a:lstStyle/>
          <a:p>
            <a:pPr algn="ctr"/>
            <a:r>
              <a:rPr lang="es-ES" sz="1000" dirty="0" err="1">
                <a:solidFill>
                  <a:schemeClr val="tx1">
                    <a:lumMod val="65000"/>
                    <a:lumOff val="35000"/>
                  </a:schemeClr>
                </a:solidFill>
              </a:rPr>
              <a:t>Applications</a:t>
            </a:r>
            <a:r>
              <a:rPr lang="es-ES" sz="1000" dirty="0">
                <a:solidFill>
                  <a:schemeClr val="tx1">
                    <a:lumMod val="65000"/>
                    <a:lumOff val="35000"/>
                  </a:schemeClr>
                </a:solidFill>
              </a:rPr>
              <a:t> of </a:t>
            </a:r>
            <a:r>
              <a:rPr lang="es-ES" sz="1000" dirty="0" err="1">
                <a:solidFill>
                  <a:schemeClr val="tx1">
                    <a:lumMod val="65000"/>
                    <a:lumOff val="35000"/>
                  </a:schemeClr>
                </a:solidFill>
              </a:rPr>
              <a:t>numerical</a:t>
            </a:r>
            <a:r>
              <a:rPr lang="es-ES" sz="1000" dirty="0">
                <a:solidFill>
                  <a:schemeClr val="tx1">
                    <a:lumMod val="65000"/>
                    <a:lumOff val="35000"/>
                  </a:schemeClr>
                </a:solidFill>
              </a:rPr>
              <a:t> </a:t>
            </a:r>
            <a:r>
              <a:rPr lang="es-ES" sz="1000" dirty="0" err="1">
                <a:solidFill>
                  <a:schemeClr val="tx1">
                    <a:lumMod val="65000"/>
                    <a:lumOff val="35000"/>
                  </a:schemeClr>
                </a:solidFill>
              </a:rPr>
              <a:t>methods</a:t>
            </a:r>
            <a:r>
              <a:rPr lang="es-ES" sz="1000" dirty="0">
                <a:solidFill>
                  <a:schemeClr val="tx1">
                    <a:lumMod val="65000"/>
                    <a:lumOff val="35000"/>
                  </a:schemeClr>
                </a:solidFill>
              </a:rPr>
              <a:t> in civil, naval and </a:t>
            </a:r>
            <a:r>
              <a:rPr lang="es-ES" sz="1000" dirty="0" err="1">
                <a:solidFill>
                  <a:schemeClr val="tx1">
                    <a:lumMod val="65000"/>
                    <a:lumOff val="35000"/>
                  </a:schemeClr>
                </a:solidFill>
              </a:rPr>
              <a:t>maritime</a:t>
            </a:r>
            <a:r>
              <a:rPr lang="es-ES" sz="1000" dirty="0">
                <a:solidFill>
                  <a:schemeClr val="tx1">
                    <a:lumMod val="65000"/>
                    <a:lumOff val="35000"/>
                  </a:schemeClr>
                </a:solidFill>
              </a:rPr>
              <a:t> </a:t>
            </a:r>
            <a:r>
              <a:rPr lang="es-ES" sz="1000" dirty="0" err="1">
                <a:solidFill>
                  <a:schemeClr val="tx1">
                    <a:lumMod val="65000"/>
                    <a:lumOff val="35000"/>
                  </a:schemeClr>
                </a:solidFill>
              </a:rPr>
              <a:t>engineering</a:t>
            </a:r>
            <a:r>
              <a:rPr lang="es-ES" sz="1000" dirty="0">
                <a:solidFill>
                  <a:schemeClr val="tx1">
                    <a:lumMod val="65000"/>
                    <a:lumOff val="35000"/>
                  </a:schemeClr>
                </a:solidFill>
              </a:rPr>
              <a:t>. </a:t>
            </a:r>
          </a:p>
          <a:p>
            <a:pPr algn="ctr">
              <a:spcBef>
                <a:spcPts val="300"/>
              </a:spcBef>
            </a:pPr>
            <a:r>
              <a:rPr lang="es-ES" sz="1000" dirty="0">
                <a:solidFill>
                  <a:schemeClr val="tx1">
                    <a:lumMod val="65000"/>
                    <a:lumOff val="35000"/>
                  </a:schemeClr>
                </a:solidFill>
              </a:rPr>
              <a:t>CIMNE </a:t>
            </a:r>
            <a:r>
              <a:rPr lang="es-ES" sz="1000" dirty="0" err="1">
                <a:solidFill>
                  <a:schemeClr val="tx1">
                    <a:lumMod val="65000"/>
                    <a:lumOff val="35000"/>
                  </a:schemeClr>
                </a:solidFill>
              </a:rPr>
              <a:t>owns</a:t>
            </a:r>
            <a:r>
              <a:rPr lang="es-ES" sz="1000" dirty="0">
                <a:solidFill>
                  <a:schemeClr val="tx1">
                    <a:lumMod val="65000"/>
                    <a:lumOff val="35000"/>
                  </a:schemeClr>
                </a:solidFill>
              </a:rPr>
              <a:t> 24% of COMPASS.</a:t>
            </a:r>
          </a:p>
        </p:txBody>
      </p:sp>
    </p:spTree>
    <p:extLst>
      <p:ext uri="{BB962C8B-B14F-4D97-AF65-F5344CB8AC3E}">
        <p14:creationId xmlns:p14="http://schemas.microsoft.com/office/powerpoint/2010/main" val="182520027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national-workshops.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93" y="1294982"/>
            <a:ext cx="10103607" cy="6733717"/>
          </a:xfrm>
          <a:prstGeom prst="rect">
            <a:avLst/>
          </a:prstGeom>
        </p:spPr>
      </p:pic>
      <p:sp>
        <p:nvSpPr>
          <p:cNvPr id="10" name="CuadroTexto 9"/>
          <p:cNvSpPr txBox="1"/>
          <p:nvPr/>
        </p:nvSpPr>
        <p:spPr>
          <a:xfrm>
            <a:off x="947423" y="1526362"/>
            <a:ext cx="5939809" cy="1384984"/>
          </a:xfrm>
          <a:prstGeom prst="rect">
            <a:avLst/>
          </a:prstGeom>
          <a:noFill/>
        </p:spPr>
        <p:txBody>
          <a:bodyPr wrap="square" lIns="91429" tIns="45715" rIns="91429" bIns="45715" rtlCol="0">
            <a:spAutoFit/>
          </a:bodyPr>
          <a:lstStyle/>
          <a:p>
            <a:r>
              <a:rPr lang="es-ES" sz="2800" dirty="0">
                <a:solidFill>
                  <a:srgbClr val="4BACC6"/>
                </a:solidFill>
              </a:rPr>
              <a:t>A leader in </a:t>
            </a:r>
            <a:r>
              <a:rPr lang="es-ES" sz="2800" dirty="0" err="1">
                <a:solidFill>
                  <a:srgbClr val="4BACC6"/>
                </a:solidFill>
              </a:rPr>
              <a:t>international</a:t>
            </a:r>
            <a:r>
              <a:rPr lang="es-ES" sz="2800" dirty="0">
                <a:solidFill>
                  <a:srgbClr val="4BACC6"/>
                </a:solidFill>
              </a:rPr>
              <a:t> </a:t>
            </a:r>
            <a:r>
              <a:rPr lang="es-ES" sz="2800" dirty="0" err="1">
                <a:solidFill>
                  <a:srgbClr val="4BACC6"/>
                </a:solidFill>
              </a:rPr>
              <a:t>organization</a:t>
            </a:r>
            <a:r>
              <a:rPr lang="es-ES" sz="2800" dirty="0">
                <a:solidFill>
                  <a:srgbClr val="4BACC6"/>
                </a:solidFill>
              </a:rPr>
              <a:t> of </a:t>
            </a:r>
            <a:r>
              <a:rPr lang="es-ES" sz="2800" dirty="0" err="1">
                <a:solidFill>
                  <a:srgbClr val="4BACC6"/>
                </a:solidFill>
              </a:rPr>
              <a:t>scientific</a:t>
            </a:r>
            <a:r>
              <a:rPr lang="es-ES" sz="2800" dirty="0">
                <a:solidFill>
                  <a:srgbClr val="4BACC6"/>
                </a:solidFill>
              </a:rPr>
              <a:t> </a:t>
            </a:r>
            <a:r>
              <a:rPr lang="es-ES" sz="2800" dirty="0" err="1">
                <a:solidFill>
                  <a:srgbClr val="4BACC6"/>
                </a:solidFill>
              </a:rPr>
              <a:t>events</a:t>
            </a:r>
            <a:r>
              <a:rPr lang="es-ES" sz="2800" dirty="0">
                <a:solidFill>
                  <a:srgbClr val="4BACC6"/>
                </a:solidFill>
              </a:rPr>
              <a:t> </a:t>
            </a:r>
            <a:r>
              <a:rPr lang="es-ES" sz="2800" dirty="0" err="1">
                <a:solidFill>
                  <a:srgbClr val="4BACC6"/>
                </a:solidFill>
              </a:rPr>
              <a:t>on</a:t>
            </a:r>
            <a:r>
              <a:rPr lang="es-ES" sz="2800" dirty="0">
                <a:solidFill>
                  <a:srgbClr val="4BACC6"/>
                </a:solidFill>
              </a:rPr>
              <a:t> </a:t>
            </a:r>
            <a:r>
              <a:rPr lang="es-ES" sz="2800" dirty="0" err="1">
                <a:solidFill>
                  <a:srgbClr val="4BACC6"/>
                </a:solidFill>
              </a:rPr>
              <a:t>Computational</a:t>
            </a:r>
            <a:r>
              <a:rPr lang="es-ES" sz="2800" dirty="0">
                <a:solidFill>
                  <a:srgbClr val="4BACC6"/>
                </a:solidFill>
              </a:rPr>
              <a:t> </a:t>
            </a:r>
            <a:r>
              <a:rPr lang="es-ES" sz="2800" dirty="0" err="1">
                <a:solidFill>
                  <a:srgbClr val="4BACC6"/>
                </a:solidFill>
              </a:rPr>
              <a:t>Engineering</a:t>
            </a:r>
            <a:r>
              <a:rPr lang="es-ES" sz="2800" dirty="0">
                <a:solidFill>
                  <a:srgbClr val="4BACC6"/>
                </a:solidFill>
              </a:rPr>
              <a:t>.</a:t>
            </a:r>
          </a:p>
        </p:txBody>
      </p:sp>
      <p:sp>
        <p:nvSpPr>
          <p:cNvPr id="13" name="Elipse 12"/>
          <p:cNvSpPr/>
          <p:nvPr/>
        </p:nvSpPr>
        <p:spPr>
          <a:xfrm>
            <a:off x="7514122" y="2067727"/>
            <a:ext cx="1536020" cy="15362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4" name="CuadroTexto 3"/>
          <p:cNvSpPr txBox="1"/>
          <p:nvPr/>
        </p:nvSpPr>
        <p:spPr>
          <a:xfrm>
            <a:off x="7528436" y="2533770"/>
            <a:ext cx="1521704" cy="553988"/>
          </a:xfrm>
          <a:prstGeom prst="rect">
            <a:avLst/>
          </a:prstGeom>
          <a:noFill/>
        </p:spPr>
        <p:txBody>
          <a:bodyPr wrap="square" lIns="91429" tIns="45715" rIns="91429" bIns="45715" rtlCol="0">
            <a:spAutoFit/>
          </a:bodyPr>
          <a:lstStyle/>
          <a:p>
            <a:pPr lvl="0" algn="ctr"/>
            <a:r>
              <a:rPr lang="es-ES_tradnl" sz="1500" b="1" dirty="0">
                <a:solidFill>
                  <a:srgbClr val="FFFFFF"/>
                </a:solidFill>
                <a:hlinkClick r:id="rId3" tooltip="http://congress.cimne.com"/>
              </a:rPr>
              <a:t>CONGRESS</a:t>
            </a:r>
          </a:p>
          <a:p>
            <a:pPr lvl="0" algn="ctr"/>
            <a:r>
              <a:rPr lang="es-ES_tradnl" sz="1500" b="1" dirty="0">
                <a:solidFill>
                  <a:srgbClr val="FFFFFF"/>
                </a:solidFill>
                <a:hlinkClick r:id="rId3" tooltip="http://congress.cimne.com"/>
              </a:rPr>
              <a:t>BUREAU</a:t>
            </a:r>
            <a:endParaRPr lang="es-ES" sz="1500" dirty="0"/>
          </a:p>
        </p:txBody>
      </p:sp>
      <p:pic>
        <p:nvPicPr>
          <p:cNvPr id="15" name="Imagen 14"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8" name="Título 1"/>
          <p:cNvSpPr>
            <a:spLocks noGrp="1"/>
          </p:cNvSpPr>
          <p:nvPr>
            <p:ph type="title"/>
          </p:nvPr>
        </p:nvSpPr>
        <p:spPr>
          <a:xfrm>
            <a:off x="1633636" y="239247"/>
            <a:ext cx="8272367" cy="866265"/>
          </a:xfrm>
        </p:spPr>
        <p:txBody>
          <a:bodyPr/>
          <a:lstStyle/>
          <a:p>
            <a:r>
              <a:rPr lang="es-ES" sz="3200" b="1" dirty="0"/>
              <a:t>INTERNATIONAL </a:t>
            </a:r>
            <a:r>
              <a:rPr lang="es-ES" sz="3200" b="1" dirty="0" err="1"/>
              <a:t>events</a:t>
            </a:r>
            <a:r>
              <a:rPr lang="es-ES" sz="3200" b="1" dirty="0"/>
              <a:t/>
            </a:r>
            <a:br>
              <a:rPr lang="es-ES" sz="3200" b="1" dirty="0"/>
            </a:br>
            <a:endParaRPr lang="es-ES" sz="2300" b="1" dirty="0"/>
          </a:p>
        </p:txBody>
      </p:sp>
      <p:sp>
        <p:nvSpPr>
          <p:cNvPr id="9" name="CuadroTexto 8"/>
          <p:cNvSpPr txBox="1"/>
          <p:nvPr/>
        </p:nvSpPr>
        <p:spPr>
          <a:xfrm>
            <a:off x="947423" y="3126945"/>
            <a:ext cx="5222584" cy="954097"/>
          </a:xfrm>
          <a:prstGeom prst="rect">
            <a:avLst/>
          </a:prstGeom>
          <a:noFill/>
        </p:spPr>
        <p:txBody>
          <a:bodyPr wrap="square" lIns="91429" tIns="45715" rIns="91429" bIns="45715" rtlCol="0">
            <a:spAutoFit/>
          </a:bodyPr>
          <a:lstStyle/>
          <a:p>
            <a:r>
              <a:rPr lang="en-US" sz="2800" dirty="0">
                <a:solidFill>
                  <a:schemeClr val="tx1"/>
                </a:solidFill>
              </a:rPr>
              <a:t>Organizer of 200 international events since 1987. </a:t>
            </a:r>
          </a:p>
        </p:txBody>
      </p:sp>
    </p:spTree>
    <p:extLst>
      <p:ext uri="{BB962C8B-B14F-4D97-AF65-F5344CB8AC3E}">
        <p14:creationId xmlns:p14="http://schemas.microsoft.com/office/powerpoint/2010/main" val="23927416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220585" y="3482059"/>
            <a:ext cx="10126585" cy="608271"/>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sp>
        <p:nvSpPr>
          <p:cNvPr id="12" name="Rectángulo 11"/>
          <p:cNvSpPr/>
          <p:nvPr/>
        </p:nvSpPr>
        <p:spPr>
          <a:xfrm>
            <a:off x="-99873" y="6515944"/>
            <a:ext cx="10005873" cy="1142583"/>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sp>
        <p:nvSpPr>
          <p:cNvPr id="4" name="CuadroTexto 3"/>
          <p:cNvSpPr txBox="1"/>
          <p:nvPr/>
        </p:nvSpPr>
        <p:spPr>
          <a:xfrm>
            <a:off x="-10094" y="3514254"/>
            <a:ext cx="1125902" cy="954097"/>
          </a:xfrm>
          <a:prstGeom prst="rect">
            <a:avLst/>
          </a:prstGeom>
          <a:noFill/>
        </p:spPr>
        <p:txBody>
          <a:bodyPr wrap="square" lIns="91429" tIns="45715" rIns="91429" bIns="45715" rtlCol="0">
            <a:spAutoFit/>
          </a:bodyPr>
          <a:lstStyle/>
          <a:p>
            <a:pPr algn="ctr"/>
            <a:r>
              <a:rPr lang="es-ES" sz="1100" b="1" dirty="0">
                <a:solidFill>
                  <a:schemeClr val="accent1"/>
                </a:solidFill>
                <a:hlinkClick r:id="rId2"/>
              </a:rPr>
              <a:t>MARINE</a:t>
            </a:r>
            <a:endParaRPr lang="es-ES" sz="1100" b="1" dirty="0">
              <a:solidFill>
                <a:schemeClr val="accent1"/>
              </a:solidFill>
            </a:endParaRPr>
          </a:p>
          <a:p>
            <a:pPr algn="ctr"/>
            <a:r>
              <a:rPr lang="es-ES" sz="1100" dirty="0">
                <a:solidFill>
                  <a:srgbClr val="FFFFFF"/>
                </a:solidFill>
              </a:rPr>
              <a:t>14/17 </a:t>
            </a:r>
            <a:r>
              <a:rPr lang="es-ES" sz="1100" dirty="0" err="1">
                <a:solidFill>
                  <a:srgbClr val="FFFFFF"/>
                </a:solidFill>
              </a:rPr>
              <a:t>May</a:t>
            </a:r>
            <a:r>
              <a:rPr lang="es-ES" sz="1100" dirty="0">
                <a:solidFill>
                  <a:srgbClr val="FFFFFF"/>
                </a:solidFill>
              </a:rPr>
              <a:t> 2017</a:t>
            </a:r>
          </a:p>
          <a:p>
            <a:endParaRPr lang="es-ES" dirty="0">
              <a:solidFill>
                <a:srgbClr val="404040"/>
              </a:solidFill>
            </a:endParaRPr>
          </a:p>
        </p:txBody>
      </p:sp>
      <p:sp>
        <p:nvSpPr>
          <p:cNvPr id="5" name="CuadroTexto 4"/>
          <p:cNvSpPr txBox="1"/>
          <p:nvPr/>
        </p:nvSpPr>
        <p:spPr>
          <a:xfrm>
            <a:off x="3151832" y="3477340"/>
            <a:ext cx="1311402" cy="769431"/>
          </a:xfrm>
          <a:prstGeom prst="rect">
            <a:avLst/>
          </a:prstGeom>
          <a:noFill/>
        </p:spPr>
        <p:txBody>
          <a:bodyPr wrap="square" lIns="91429" tIns="45715" rIns="91429" bIns="45715" rtlCol="0">
            <a:spAutoFit/>
          </a:bodyPr>
          <a:lstStyle/>
          <a:p>
            <a:pPr algn="ctr"/>
            <a:r>
              <a:rPr lang="es-ES" sz="1100" b="1" dirty="0">
                <a:solidFill>
                  <a:schemeClr val="accent1"/>
                </a:solidFill>
                <a:hlinkClick r:id="rId3"/>
              </a:rPr>
              <a:t>COUPLED PROBLEMS </a:t>
            </a:r>
            <a:r>
              <a:rPr lang="es-ES" sz="1100" dirty="0">
                <a:solidFill>
                  <a:srgbClr val="FFFFFF"/>
                </a:solidFill>
              </a:rPr>
              <a:t>12/14 June 2017</a:t>
            </a:r>
          </a:p>
          <a:p>
            <a:endParaRPr lang="es-ES" sz="1100" dirty="0">
              <a:solidFill>
                <a:srgbClr val="404040"/>
              </a:solidFill>
            </a:endParaRPr>
          </a:p>
        </p:txBody>
      </p:sp>
      <p:sp>
        <p:nvSpPr>
          <p:cNvPr id="6" name="CuadroTexto 5"/>
          <p:cNvSpPr txBox="1"/>
          <p:nvPr/>
        </p:nvSpPr>
        <p:spPr>
          <a:xfrm>
            <a:off x="5381531" y="3490166"/>
            <a:ext cx="1205588" cy="600154"/>
          </a:xfrm>
          <a:prstGeom prst="rect">
            <a:avLst/>
          </a:prstGeom>
          <a:noFill/>
        </p:spPr>
        <p:txBody>
          <a:bodyPr wrap="square" lIns="91429" tIns="45715" rIns="91429" bIns="45715" rtlCol="0">
            <a:spAutoFit/>
          </a:bodyPr>
          <a:lstStyle/>
          <a:p>
            <a:pPr algn="ctr"/>
            <a:r>
              <a:rPr lang="es-ES" sz="1100" b="1" dirty="0">
                <a:solidFill>
                  <a:schemeClr val="accent1"/>
                </a:solidFill>
                <a:hlinkClick r:id="rId4"/>
              </a:rPr>
              <a:t>COMPLAS</a:t>
            </a:r>
            <a:endParaRPr lang="es-ES" sz="1100" b="1" dirty="0">
              <a:solidFill>
                <a:schemeClr val="accent1"/>
              </a:solidFill>
            </a:endParaRPr>
          </a:p>
          <a:p>
            <a:pPr algn="ctr"/>
            <a:r>
              <a:rPr lang="es-ES" sz="1100" dirty="0"/>
              <a:t>5/7 Sept. 2017</a:t>
            </a:r>
          </a:p>
          <a:p>
            <a:endParaRPr lang="es-ES" sz="1100" dirty="0">
              <a:solidFill>
                <a:srgbClr val="404040"/>
              </a:solidFill>
            </a:endParaRPr>
          </a:p>
        </p:txBody>
      </p:sp>
      <p:sp>
        <p:nvSpPr>
          <p:cNvPr id="7" name="CuadroTexto 6"/>
          <p:cNvSpPr txBox="1"/>
          <p:nvPr/>
        </p:nvSpPr>
        <p:spPr>
          <a:xfrm>
            <a:off x="7631101" y="3477339"/>
            <a:ext cx="1146251" cy="769431"/>
          </a:xfrm>
          <a:prstGeom prst="rect">
            <a:avLst/>
          </a:prstGeom>
          <a:noFill/>
        </p:spPr>
        <p:txBody>
          <a:bodyPr wrap="square" lIns="91429" tIns="45715" rIns="91429" bIns="45715" rtlCol="0">
            <a:spAutoFit/>
          </a:bodyPr>
          <a:lstStyle/>
          <a:p>
            <a:pPr algn="ctr"/>
            <a:r>
              <a:rPr lang="es-ES" sz="1100" b="1" dirty="0">
                <a:solidFill>
                  <a:schemeClr val="accent1"/>
                </a:solidFill>
                <a:hlinkClick r:id="rId5"/>
              </a:rPr>
              <a:t>PARTICLES </a:t>
            </a:r>
            <a:r>
              <a:rPr lang="es-ES" sz="1100" dirty="0">
                <a:solidFill>
                  <a:srgbClr val="FFFFFF"/>
                </a:solidFill>
              </a:rPr>
              <a:t>26/28 Sept. 2017</a:t>
            </a:r>
          </a:p>
          <a:p>
            <a:endParaRPr lang="es-ES" sz="1100" dirty="0">
              <a:solidFill>
                <a:srgbClr val="404040"/>
              </a:solidFill>
            </a:endParaRPr>
          </a:p>
        </p:txBody>
      </p:sp>
      <p:sp>
        <p:nvSpPr>
          <p:cNvPr id="8" name="CuadroTexto 7"/>
          <p:cNvSpPr txBox="1"/>
          <p:nvPr/>
        </p:nvSpPr>
        <p:spPr>
          <a:xfrm>
            <a:off x="6463993" y="3477338"/>
            <a:ext cx="1295362" cy="600154"/>
          </a:xfrm>
          <a:prstGeom prst="rect">
            <a:avLst/>
          </a:prstGeom>
          <a:noFill/>
        </p:spPr>
        <p:txBody>
          <a:bodyPr wrap="square" lIns="91429" tIns="45715" rIns="91429" bIns="45715" rtlCol="0">
            <a:spAutoFit/>
          </a:bodyPr>
          <a:lstStyle/>
          <a:p>
            <a:pPr algn="ctr"/>
            <a:r>
              <a:rPr lang="es-ES" sz="1100" b="1" dirty="0">
                <a:solidFill>
                  <a:schemeClr val="accent1"/>
                </a:solidFill>
                <a:hlinkClick r:id="rId6"/>
              </a:rPr>
              <a:t>IGA </a:t>
            </a:r>
            <a:endParaRPr lang="es-ES" sz="1100" b="1" dirty="0">
              <a:solidFill>
                <a:schemeClr val="accent1"/>
              </a:solidFill>
            </a:endParaRPr>
          </a:p>
          <a:p>
            <a:pPr algn="ctr"/>
            <a:r>
              <a:rPr lang="es-ES" sz="1100" dirty="0">
                <a:solidFill>
                  <a:srgbClr val="FFFFFF"/>
                </a:solidFill>
              </a:rPr>
              <a:t>11/13 Sept. 2017</a:t>
            </a:r>
          </a:p>
          <a:p>
            <a:endParaRPr lang="es-ES" sz="1100" dirty="0">
              <a:solidFill>
                <a:srgbClr val="404040"/>
              </a:solidFill>
            </a:endParaRPr>
          </a:p>
        </p:txBody>
      </p:sp>
      <p:sp>
        <p:nvSpPr>
          <p:cNvPr id="9" name="CuadroTexto 8"/>
          <p:cNvSpPr txBox="1"/>
          <p:nvPr/>
        </p:nvSpPr>
        <p:spPr>
          <a:xfrm>
            <a:off x="8772559" y="3451682"/>
            <a:ext cx="1133443" cy="600154"/>
          </a:xfrm>
          <a:prstGeom prst="rect">
            <a:avLst/>
          </a:prstGeom>
          <a:noFill/>
        </p:spPr>
        <p:txBody>
          <a:bodyPr wrap="square" lIns="91429" tIns="45715" rIns="91429" bIns="45715" rtlCol="0">
            <a:spAutoFit/>
          </a:bodyPr>
          <a:lstStyle/>
          <a:p>
            <a:pPr algn="ctr"/>
            <a:r>
              <a:rPr lang="es-ES" sz="1100" b="1" dirty="0">
                <a:solidFill>
                  <a:schemeClr val="accent1"/>
                </a:solidFill>
                <a:hlinkClick r:id="rId7"/>
              </a:rPr>
              <a:t>STRUCTURAL MEMBRANES </a:t>
            </a:r>
            <a:r>
              <a:rPr lang="es-ES" sz="1100" dirty="0"/>
              <a:t>9/11 Oct 2017</a:t>
            </a:r>
          </a:p>
        </p:txBody>
      </p:sp>
      <p:sp>
        <p:nvSpPr>
          <p:cNvPr id="11" name="Título 1"/>
          <p:cNvSpPr>
            <a:spLocks noGrp="1"/>
          </p:cNvSpPr>
          <p:nvPr>
            <p:ph type="title"/>
          </p:nvPr>
        </p:nvSpPr>
        <p:spPr>
          <a:xfrm>
            <a:off x="1633636" y="239247"/>
            <a:ext cx="8272367" cy="866265"/>
          </a:xfrm>
        </p:spPr>
        <p:txBody>
          <a:bodyPr/>
          <a:lstStyle/>
          <a:p>
            <a:r>
              <a:rPr lang="es-ES" sz="3200" b="1" dirty="0"/>
              <a:t>NEXT INTERNATIONAL </a:t>
            </a:r>
            <a:r>
              <a:rPr lang="es-ES" sz="3200" b="1" dirty="0" err="1"/>
              <a:t>events</a:t>
            </a:r>
            <a:r>
              <a:rPr lang="es-ES" sz="3200" b="1" dirty="0"/>
              <a:t/>
            </a:r>
            <a:br>
              <a:rPr lang="es-ES" sz="3200" b="1" dirty="0"/>
            </a:br>
            <a:r>
              <a:rPr lang="es-ES" sz="2300" b="1" dirty="0">
                <a:solidFill>
                  <a:srgbClr val="215968"/>
                </a:solidFill>
              </a:rPr>
              <a:t>ORGANIZED BY CIMNE CONGRESS BUREAU</a:t>
            </a:r>
            <a:endParaRPr lang="es-ES" sz="2300" b="1" dirty="0"/>
          </a:p>
        </p:txBody>
      </p:sp>
      <p:pic>
        <p:nvPicPr>
          <p:cNvPr id="13" name="Imagen 12" descr="log-cimne-negro.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14" name="Rectángulo 13"/>
          <p:cNvSpPr/>
          <p:nvPr/>
        </p:nvSpPr>
        <p:spPr>
          <a:xfrm>
            <a:off x="20473" y="1378650"/>
            <a:ext cx="9885529" cy="400099"/>
          </a:xfrm>
          <a:prstGeom prst="rect">
            <a:avLst/>
          </a:prstGeom>
        </p:spPr>
        <p:txBody>
          <a:bodyPr wrap="square" lIns="91429" tIns="45715" rIns="91429" bIns="45715">
            <a:spAutoFit/>
          </a:bodyPr>
          <a:lstStyle/>
          <a:p>
            <a:pPr algn="ctr"/>
            <a:r>
              <a:rPr lang="es-ES" sz="2000" dirty="0">
                <a:solidFill>
                  <a:schemeClr val="accent5"/>
                </a:solidFill>
              </a:rPr>
              <a:t>RELEVANT CIMNE CONFERENCES 2017</a:t>
            </a:r>
          </a:p>
        </p:txBody>
      </p:sp>
      <p:pic>
        <p:nvPicPr>
          <p:cNvPr id="16" name="Imagen 15" descr="cabecera.jpg">
            <a:hlinkClick r:id="rId9"/>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12108" y="4730435"/>
            <a:ext cx="4032552" cy="537760"/>
          </a:xfrm>
          <a:prstGeom prst="rect">
            <a:avLst/>
          </a:prstGeom>
        </p:spPr>
      </p:pic>
      <p:pic>
        <p:nvPicPr>
          <p:cNvPr id="18" name="Imagen 17" descr="CMN2.jpg">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48" y="5322337"/>
            <a:ext cx="3174491" cy="1104900"/>
          </a:xfrm>
          <a:prstGeom prst="rect">
            <a:avLst/>
          </a:prstGeom>
        </p:spPr>
      </p:pic>
      <p:pic>
        <p:nvPicPr>
          <p:cNvPr id="19" name="Imagen 18" descr="fef2017.jpg">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4096" y="5322340"/>
            <a:ext cx="3437833" cy="1114037"/>
          </a:xfrm>
          <a:prstGeom prst="rect">
            <a:avLst/>
          </a:prstGeom>
        </p:spPr>
      </p:pic>
      <p:sp>
        <p:nvSpPr>
          <p:cNvPr id="22" name="Rectángulo 21"/>
          <p:cNvSpPr/>
          <p:nvPr/>
        </p:nvSpPr>
        <p:spPr>
          <a:xfrm>
            <a:off x="-7365" y="4251378"/>
            <a:ext cx="9913365" cy="400099"/>
          </a:xfrm>
          <a:prstGeom prst="rect">
            <a:avLst/>
          </a:prstGeom>
        </p:spPr>
        <p:txBody>
          <a:bodyPr wrap="square" lIns="91429" tIns="45715" rIns="91429" bIns="45715">
            <a:spAutoFit/>
          </a:bodyPr>
          <a:lstStyle/>
          <a:p>
            <a:pPr algn="ctr"/>
            <a:r>
              <a:rPr lang="es-ES" sz="2000" dirty="0">
                <a:solidFill>
                  <a:srgbClr val="4BACC6"/>
                </a:solidFill>
              </a:rPr>
              <a:t>OTHER INTERNATIONAL CIMNE CONFERENCES AND WORKSHOPS</a:t>
            </a:r>
          </a:p>
        </p:txBody>
      </p:sp>
      <p:sp>
        <p:nvSpPr>
          <p:cNvPr id="27" name="CuadroTexto 26"/>
          <p:cNvSpPr txBox="1"/>
          <p:nvPr/>
        </p:nvSpPr>
        <p:spPr>
          <a:xfrm>
            <a:off x="1115810" y="3477340"/>
            <a:ext cx="1026016" cy="769431"/>
          </a:xfrm>
          <a:prstGeom prst="rect">
            <a:avLst/>
          </a:prstGeom>
          <a:noFill/>
        </p:spPr>
        <p:txBody>
          <a:bodyPr wrap="square" lIns="91429" tIns="45715" rIns="91429" bIns="45715" rtlCol="0">
            <a:spAutoFit/>
          </a:bodyPr>
          <a:lstStyle/>
          <a:p>
            <a:pPr algn="ctr"/>
            <a:r>
              <a:rPr lang="es-ES" sz="1100" b="1" dirty="0">
                <a:solidFill>
                  <a:schemeClr val="accent1"/>
                </a:solidFill>
                <a:hlinkClick r:id="rId15"/>
              </a:rPr>
              <a:t>CM3</a:t>
            </a:r>
            <a:endParaRPr lang="es-ES" sz="1100" b="1" dirty="0">
              <a:solidFill>
                <a:schemeClr val="accent1"/>
              </a:solidFill>
            </a:endParaRPr>
          </a:p>
          <a:p>
            <a:pPr algn="ctr"/>
            <a:r>
              <a:rPr lang="es-ES" sz="1100" dirty="0">
                <a:solidFill>
                  <a:srgbClr val="FFFFFF"/>
                </a:solidFill>
              </a:rPr>
              <a:t>22/24 </a:t>
            </a:r>
            <a:r>
              <a:rPr lang="es-ES" sz="1100" dirty="0" err="1">
                <a:solidFill>
                  <a:srgbClr val="FFFFFF"/>
                </a:solidFill>
              </a:rPr>
              <a:t>May</a:t>
            </a:r>
            <a:r>
              <a:rPr lang="es-ES" sz="1100" dirty="0">
                <a:solidFill>
                  <a:srgbClr val="FFFFFF"/>
                </a:solidFill>
              </a:rPr>
              <a:t> 2017</a:t>
            </a:r>
          </a:p>
          <a:p>
            <a:endParaRPr lang="es-ES" sz="1100" dirty="0">
              <a:solidFill>
                <a:srgbClr val="404040"/>
              </a:solidFill>
            </a:endParaRPr>
          </a:p>
        </p:txBody>
      </p:sp>
      <p:sp>
        <p:nvSpPr>
          <p:cNvPr id="28" name="CuadroTexto 27"/>
          <p:cNvSpPr txBox="1"/>
          <p:nvPr/>
        </p:nvSpPr>
        <p:spPr>
          <a:xfrm>
            <a:off x="2138569" y="3498006"/>
            <a:ext cx="1144730" cy="600154"/>
          </a:xfrm>
          <a:prstGeom prst="rect">
            <a:avLst/>
          </a:prstGeom>
          <a:noFill/>
        </p:spPr>
        <p:txBody>
          <a:bodyPr wrap="square" lIns="91429" tIns="45715" rIns="91429" bIns="45715" rtlCol="0">
            <a:spAutoFit/>
          </a:bodyPr>
          <a:lstStyle/>
          <a:p>
            <a:pPr algn="ctr"/>
            <a:r>
              <a:rPr lang="es-ES" sz="1100" b="1" dirty="0">
                <a:solidFill>
                  <a:schemeClr val="accent1"/>
                </a:solidFill>
                <a:hlinkClick r:id="rId16"/>
              </a:rPr>
              <a:t>SMART</a:t>
            </a:r>
            <a:endParaRPr lang="es-ES" sz="1100" b="1" dirty="0">
              <a:solidFill>
                <a:schemeClr val="accent1"/>
              </a:solidFill>
            </a:endParaRPr>
          </a:p>
          <a:p>
            <a:pPr algn="ctr"/>
            <a:r>
              <a:rPr lang="es-ES" sz="1100" dirty="0">
                <a:solidFill>
                  <a:srgbClr val="FFFFFF"/>
                </a:solidFill>
              </a:rPr>
              <a:t>5/8 June 2017</a:t>
            </a:r>
          </a:p>
          <a:p>
            <a:endParaRPr lang="es-ES" sz="1100" dirty="0">
              <a:solidFill>
                <a:srgbClr val="404040"/>
              </a:solidFill>
            </a:endParaRPr>
          </a:p>
        </p:txBody>
      </p:sp>
      <p:sp>
        <p:nvSpPr>
          <p:cNvPr id="29" name="CuadroTexto 28"/>
          <p:cNvSpPr txBox="1"/>
          <p:nvPr/>
        </p:nvSpPr>
        <p:spPr>
          <a:xfrm>
            <a:off x="4399105" y="3477340"/>
            <a:ext cx="1000392" cy="769431"/>
          </a:xfrm>
          <a:prstGeom prst="rect">
            <a:avLst/>
          </a:prstGeom>
          <a:noFill/>
        </p:spPr>
        <p:txBody>
          <a:bodyPr wrap="square" lIns="91429" tIns="45715" rIns="91429" bIns="45715" rtlCol="0">
            <a:spAutoFit/>
          </a:bodyPr>
          <a:lstStyle/>
          <a:p>
            <a:pPr algn="ctr"/>
            <a:r>
              <a:rPr lang="es-ES" sz="1100" b="1" dirty="0">
                <a:solidFill>
                  <a:schemeClr val="accent1"/>
                </a:solidFill>
                <a:hlinkClick r:id="rId17"/>
              </a:rPr>
              <a:t>ADMOS</a:t>
            </a:r>
            <a:endParaRPr lang="es-ES" sz="1100" b="1" dirty="0">
              <a:solidFill>
                <a:schemeClr val="accent1"/>
              </a:solidFill>
            </a:endParaRPr>
          </a:p>
          <a:p>
            <a:pPr algn="ctr"/>
            <a:r>
              <a:rPr lang="es-ES" sz="1100" dirty="0">
                <a:solidFill>
                  <a:srgbClr val="FFFFFF"/>
                </a:solidFill>
              </a:rPr>
              <a:t>26/28 June 2017</a:t>
            </a:r>
          </a:p>
          <a:p>
            <a:endParaRPr lang="es-ES" sz="1100" dirty="0">
              <a:solidFill>
                <a:srgbClr val="404040"/>
              </a:solidFill>
            </a:endParaRPr>
          </a:p>
        </p:txBody>
      </p:sp>
      <p:pic>
        <p:nvPicPr>
          <p:cNvPr id="30" name="Imagen 29" descr="eccomass.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0094" y="1839228"/>
            <a:ext cx="9916095" cy="1871581"/>
          </a:xfrm>
          <a:prstGeom prst="rect">
            <a:avLst/>
          </a:prstGeom>
        </p:spPr>
      </p:pic>
      <p:pic>
        <p:nvPicPr>
          <p:cNvPr id="2" name="Imagen 1" descr="cabecera17.png">
            <a:hlinkClick r:id="rId19" tooltip="http://congress.cimne.com/rocex2017/frontal/default.asp"/>
          </p:cNvPr>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3980072" y="4734905"/>
            <a:ext cx="2916003" cy="518483"/>
          </a:xfrm>
          <a:prstGeom prst="rect">
            <a:avLst/>
          </a:prstGeom>
        </p:spPr>
      </p:pic>
      <p:pic>
        <p:nvPicPr>
          <p:cNvPr id="3" name="Imagen 2" descr="jtc1.png">
            <a:hlinkClick r:id="rId21"/>
          </p:cNvPr>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6951902" y="4730439"/>
            <a:ext cx="2954099" cy="525257"/>
          </a:xfrm>
          <a:prstGeom prst="rect">
            <a:avLst/>
          </a:prstGeom>
        </p:spPr>
      </p:pic>
      <p:pic>
        <p:nvPicPr>
          <p:cNvPr id="15" name="Imagen 14" descr="cabecera.jpg">
            <a:hlinkClick r:id="rId23"/>
          </p:cNvPr>
          <p:cNvPicPr>
            <a:picLocks noChangeAspect="1"/>
          </p:cNvPicPr>
          <p:nvPr/>
        </p:nvPicPr>
        <p:blipFill>
          <a:blip r:embed="rId24" cstate="email">
            <a:extLst>
              <a:ext uri="{28A0092B-C50C-407E-A947-70E740481C1C}">
                <a14:useLocalDpi xmlns:a14="http://schemas.microsoft.com/office/drawing/2010/main" val="0"/>
              </a:ext>
            </a:extLst>
          </a:blip>
          <a:stretch>
            <a:fillRect/>
          </a:stretch>
        </p:blipFill>
        <p:spPr>
          <a:xfrm>
            <a:off x="6762258" y="5325155"/>
            <a:ext cx="3124509" cy="1108403"/>
          </a:xfrm>
          <a:prstGeom prst="rect">
            <a:avLst/>
          </a:prstGeom>
        </p:spPr>
      </p:pic>
    </p:spTree>
    <p:extLst>
      <p:ext uri="{BB962C8B-B14F-4D97-AF65-F5344CB8AC3E}">
        <p14:creationId xmlns:p14="http://schemas.microsoft.com/office/powerpoint/2010/main" val="2751830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Depositphotos_23654687_original.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466544" y="3595352"/>
            <a:ext cx="6840923" cy="5063095"/>
          </a:xfrm>
          <a:prstGeom prst="rect">
            <a:avLst/>
          </a:prstGeom>
        </p:spPr>
      </p:pic>
      <p:sp>
        <p:nvSpPr>
          <p:cNvPr id="2" name="Título 1"/>
          <p:cNvSpPr>
            <a:spLocks noGrp="1"/>
          </p:cNvSpPr>
          <p:nvPr>
            <p:ph type="title"/>
          </p:nvPr>
        </p:nvSpPr>
        <p:spPr>
          <a:xfrm>
            <a:off x="2" y="438341"/>
            <a:ext cx="8915559" cy="738749"/>
          </a:xfrm>
        </p:spPr>
        <p:txBody>
          <a:bodyPr/>
          <a:lstStyle/>
          <a:p>
            <a:r>
              <a:rPr lang="es-ES" sz="3200" b="1" dirty="0">
                <a:hlinkClick r:id="rId3"/>
              </a:rPr>
              <a:t>SEMINARS and COFFEE TALKS</a:t>
            </a:r>
          </a:p>
        </p:txBody>
      </p:sp>
      <p:sp>
        <p:nvSpPr>
          <p:cNvPr id="14" name="Rectángulo 13"/>
          <p:cNvSpPr/>
          <p:nvPr/>
        </p:nvSpPr>
        <p:spPr>
          <a:xfrm>
            <a:off x="3615928" y="3937268"/>
            <a:ext cx="6290072" cy="1699329"/>
          </a:xfrm>
          <a:prstGeom prst="rect">
            <a:avLst/>
          </a:prstGeom>
          <a:solidFill>
            <a:schemeClr val="bg1">
              <a:alpha val="86000"/>
            </a:schemeClr>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3" name="CuadroTexto 2"/>
          <p:cNvSpPr txBox="1"/>
          <p:nvPr/>
        </p:nvSpPr>
        <p:spPr>
          <a:xfrm>
            <a:off x="4156061" y="4255715"/>
            <a:ext cx="5066994" cy="1241355"/>
          </a:xfrm>
          <a:prstGeom prst="rect">
            <a:avLst/>
          </a:prstGeom>
          <a:noFill/>
        </p:spPr>
        <p:txBody>
          <a:bodyPr wrap="square" lIns="91429" tIns="45715" rIns="91429" bIns="45715" rtlCol="0">
            <a:spAutoFit/>
          </a:bodyPr>
          <a:lstStyle/>
          <a:p>
            <a:pPr algn="ctr"/>
            <a:r>
              <a:rPr lang="en-US" sz="2800" i="1" baseline="30000" dirty="0">
                <a:solidFill>
                  <a:schemeClr val="tx1">
                    <a:lumMod val="50000"/>
                    <a:lumOff val="50000"/>
                  </a:schemeClr>
                </a:solidFill>
              </a:rPr>
              <a:t>In 2016, CIMNE has organized 23 seminars and 11 coffee talks on the theory and application of numerical methods in engineering. </a:t>
            </a:r>
            <a:endParaRPr lang="es-ES" sz="2800" dirty="0">
              <a:solidFill>
                <a:schemeClr val="tx1">
                  <a:lumMod val="50000"/>
                  <a:lumOff val="50000"/>
                </a:schemeClr>
              </a:solidFill>
            </a:endParaRPr>
          </a:p>
        </p:txBody>
      </p:sp>
      <p:pic>
        <p:nvPicPr>
          <p:cNvPr id="4" name="Imagen 3" descr="banner-semina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2707"/>
            <a:ext cx="9906000" cy="2589804"/>
          </a:xfrm>
          <a:prstGeom prst="rect">
            <a:avLst/>
          </a:prstGeom>
        </p:spPr>
      </p:pic>
      <p:pic>
        <p:nvPicPr>
          <p:cNvPr id="5" name="Imagen 4" descr="Captura de pantalla 2017-03-10 a las 14.30.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454" y="4003419"/>
            <a:ext cx="3073400" cy="2705100"/>
          </a:xfrm>
          <a:prstGeom prst="rect">
            <a:avLst/>
          </a:prstGeom>
        </p:spPr>
      </p:pic>
      <p:sp>
        <p:nvSpPr>
          <p:cNvPr id="12" name="Elipse 11"/>
          <p:cNvSpPr/>
          <p:nvPr/>
        </p:nvSpPr>
        <p:spPr>
          <a:xfrm>
            <a:off x="6265368" y="1873933"/>
            <a:ext cx="1536020" cy="15362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5" name="CuadroTexto 14"/>
          <p:cNvSpPr txBox="1"/>
          <p:nvPr/>
        </p:nvSpPr>
        <p:spPr>
          <a:xfrm>
            <a:off x="6279683" y="2339976"/>
            <a:ext cx="1521704" cy="553988"/>
          </a:xfrm>
          <a:prstGeom prst="rect">
            <a:avLst/>
          </a:prstGeom>
          <a:noFill/>
        </p:spPr>
        <p:txBody>
          <a:bodyPr wrap="square" lIns="91429" tIns="45715" rIns="91429" bIns="45715" rtlCol="0">
            <a:spAutoFit/>
          </a:bodyPr>
          <a:lstStyle/>
          <a:p>
            <a:pPr lvl="0" algn="ctr"/>
            <a:r>
              <a:rPr lang="es-ES_tradnl" sz="1500" b="1" dirty="0">
                <a:solidFill>
                  <a:srgbClr val="FFFFFF"/>
                </a:solidFill>
                <a:hlinkClick r:id="rId3"/>
              </a:rPr>
              <a:t>FURTHER INFO</a:t>
            </a:r>
            <a:endParaRPr lang="es-ES" sz="1500" dirty="0"/>
          </a:p>
        </p:txBody>
      </p:sp>
    </p:spTree>
    <p:extLst>
      <p:ext uri="{BB962C8B-B14F-4D97-AF65-F5344CB8AC3E}">
        <p14:creationId xmlns:p14="http://schemas.microsoft.com/office/powerpoint/2010/main" val="149105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4042073" y="1269941"/>
            <a:ext cx="5874023" cy="2663348"/>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pic>
        <p:nvPicPr>
          <p:cNvPr id="4" name="Imagen 3" descr="TRAINING.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77" y="1269941"/>
            <a:ext cx="3994382" cy="2663348"/>
          </a:xfrm>
          <a:prstGeom prst="rect">
            <a:avLst/>
          </a:prstGeom>
        </p:spPr>
      </p:pic>
      <p:pic>
        <p:nvPicPr>
          <p:cNvPr id="3" name="Imagen 2"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5" name="Elipse 4"/>
          <p:cNvSpPr/>
          <p:nvPr/>
        </p:nvSpPr>
        <p:spPr>
          <a:xfrm>
            <a:off x="8077832" y="136248"/>
            <a:ext cx="1536020" cy="15362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6" name="CuadroTexto 5"/>
          <p:cNvSpPr txBox="1"/>
          <p:nvPr/>
        </p:nvSpPr>
        <p:spPr>
          <a:xfrm>
            <a:off x="8077832" y="615797"/>
            <a:ext cx="1536020" cy="553988"/>
          </a:xfrm>
          <a:prstGeom prst="rect">
            <a:avLst/>
          </a:prstGeom>
          <a:noFill/>
        </p:spPr>
        <p:txBody>
          <a:bodyPr wrap="square" lIns="91429" tIns="45715" rIns="91429" bIns="45715" rtlCol="0">
            <a:spAutoFit/>
          </a:bodyPr>
          <a:lstStyle/>
          <a:p>
            <a:pPr lvl="0" algn="ctr"/>
            <a:r>
              <a:rPr lang="es-ES" sz="1500" b="1" dirty="0">
                <a:solidFill>
                  <a:srgbClr val="FFFFFF"/>
                </a:solidFill>
                <a:hlinkClick r:id="rId4"/>
              </a:rPr>
              <a:t>FURTHER INFO</a:t>
            </a:r>
            <a:endParaRPr lang="es-ES" sz="1500" dirty="0"/>
          </a:p>
        </p:txBody>
      </p:sp>
      <p:sp>
        <p:nvSpPr>
          <p:cNvPr id="7" name="Título 1"/>
          <p:cNvSpPr>
            <a:spLocks noGrp="1"/>
          </p:cNvSpPr>
          <p:nvPr>
            <p:ph type="title"/>
          </p:nvPr>
        </p:nvSpPr>
        <p:spPr>
          <a:xfrm>
            <a:off x="1533581" y="436481"/>
            <a:ext cx="6544252" cy="577247"/>
          </a:xfrm>
        </p:spPr>
        <p:txBody>
          <a:bodyPr/>
          <a:lstStyle/>
          <a:p>
            <a:r>
              <a:rPr lang="es-ES" sz="3200" b="1" dirty="0">
                <a:hlinkClick r:id="rId4"/>
              </a:rPr>
              <a:t>Post </a:t>
            </a:r>
            <a:r>
              <a:rPr lang="es-ES" sz="3200" b="1" dirty="0" err="1">
                <a:hlinkClick r:id="rId4"/>
              </a:rPr>
              <a:t>graduate</a:t>
            </a:r>
            <a:r>
              <a:rPr lang="es-ES" sz="3200" b="1" dirty="0">
                <a:hlinkClick r:id="rId4"/>
              </a:rPr>
              <a:t> </a:t>
            </a:r>
            <a:r>
              <a:rPr lang="es-ES" sz="3200" b="1" dirty="0" err="1">
                <a:hlinkClick r:id="rId4"/>
              </a:rPr>
              <a:t>studies</a:t>
            </a:r>
            <a:endParaRPr lang="es-ES" sz="3200" b="1" dirty="0">
              <a:hlinkClick r:id="rId4"/>
            </a:endParaRPr>
          </a:p>
        </p:txBody>
      </p:sp>
      <p:sp>
        <p:nvSpPr>
          <p:cNvPr id="9" name="CuadroTexto 8"/>
          <p:cNvSpPr txBox="1"/>
          <p:nvPr/>
        </p:nvSpPr>
        <p:spPr>
          <a:xfrm>
            <a:off x="4042071" y="1647815"/>
            <a:ext cx="5548206" cy="2092871"/>
          </a:xfrm>
          <a:prstGeom prst="rect">
            <a:avLst/>
          </a:prstGeom>
          <a:noFill/>
        </p:spPr>
        <p:txBody>
          <a:bodyPr wrap="square" lIns="91429" tIns="45715" rIns="91429" bIns="45715" rtlCol="0">
            <a:spAutoFit/>
          </a:bodyPr>
          <a:lstStyle/>
          <a:p>
            <a:pPr algn="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CIMNE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manages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Masters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courses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and PhD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programmes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on</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Computational</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Engineering</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in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cooperation</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with</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international</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26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universities</a:t>
            </a:r>
            <a:r>
              <a:rPr lang="es-ES" sz="26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2" name="Imagen 1" descr="mumni.jpg">
            <a:hlinkClick r:id="rId5"/>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8949" y="4497891"/>
            <a:ext cx="4471874" cy="834439"/>
          </a:xfrm>
          <a:prstGeom prst="rect">
            <a:avLst/>
          </a:prstGeom>
        </p:spPr>
      </p:pic>
      <p:pic>
        <p:nvPicPr>
          <p:cNvPr id="10" name="Imagen 9">
            <a:hlinkClick r:id="rId7"/>
          </p:cNvPr>
          <p:cNvPicPr>
            <a:picLocks noChangeAspect="1"/>
          </p:cNvPicPr>
          <p:nvPr/>
        </p:nvPicPr>
        <p:blipFill>
          <a:blip r:embed="rId8"/>
          <a:stretch>
            <a:fillRect/>
          </a:stretch>
        </p:blipFill>
        <p:spPr>
          <a:xfrm>
            <a:off x="258949" y="5476547"/>
            <a:ext cx="4471874" cy="834439"/>
          </a:xfrm>
          <a:prstGeom prst="rect">
            <a:avLst/>
          </a:prstGeom>
        </p:spPr>
      </p:pic>
      <p:pic>
        <p:nvPicPr>
          <p:cNvPr id="11" name="Imagen 10" descr="banner-postgraduate.jp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195352" y="4497891"/>
            <a:ext cx="4471874" cy="834439"/>
          </a:xfrm>
          <a:prstGeom prst="rect">
            <a:avLst/>
          </a:prstGeom>
        </p:spPr>
      </p:pic>
      <p:pic>
        <p:nvPicPr>
          <p:cNvPr id="12" name="Imagen 11" descr="seed.jpg">
            <a:hlinkClick r:id="rId10"/>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195353" y="5476547"/>
            <a:ext cx="4471873" cy="834439"/>
          </a:xfrm>
          <a:prstGeom prst="rect">
            <a:avLst/>
          </a:prstGeom>
        </p:spPr>
      </p:pic>
      <p:sp>
        <p:nvSpPr>
          <p:cNvPr id="13" name="Rectángulo 12"/>
          <p:cNvSpPr/>
          <p:nvPr/>
        </p:nvSpPr>
        <p:spPr>
          <a:xfrm>
            <a:off x="258949" y="4078196"/>
            <a:ext cx="4471874" cy="400099"/>
          </a:xfrm>
          <a:prstGeom prst="rect">
            <a:avLst/>
          </a:prstGeom>
        </p:spPr>
        <p:txBody>
          <a:bodyPr wrap="square" lIns="91429" tIns="45715" rIns="91429" bIns="45715">
            <a:spAutoFit/>
          </a:bodyPr>
          <a:lstStyle/>
          <a:p>
            <a:pPr algn="ctr"/>
            <a:r>
              <a:rPr lang="es-ES" sz="2000" b="1" dirty="0">
                <a:solidFill>
                  <a:srgbClr val="215968"/>
                </a:solidFill>
              </a:rPr>
              <a:t>MASTER DEGREES</a:t>
            </a:r>
          </a:p>
        </p:txBody>
      </p:sp>
      <p:sp>
        <p:nvSpPr>
          <p:cNvPr id="14" name="Rectángulo 13"/>
          <p:cNvSpPr/>
          <p:nvPr/>
        </p:nvSpPr>
        <p:spPr>
          <a:xfrm>
            <a:off x="5195352" y="4097779"/>
            <a:ext cx="4471874" cy="400099"/>
          </a:xfrm>
          <a:prstGeom prst="rect">
            <a:avLst/>
          </a:prstGeom>
        </p:spPr>
        <p:txBody>
          <a:bodyPr wrap="square" lIns="91429" tIns="45715" rIns="91429" bIns="45715">
            <a:spAutoFit/>
          </a:bodyPr>
          <a:lstStyle/>
          <a:p>
            <a:pPr algn="ctr"/>
            <a:r>
              <a:rPr lang="es-ES" sz="2000" b="1" dirty="0">
                <a:solidFill>
                  <a:srgbClr val="215968"/>
                </a:solidFill>
              </a:rPr>
              <a:t>PhD DEGREES</a:t>
            </a:r>
          </a:p>
        </p:txBody>
      </p:sp>
      <p:sp>
        <p:nvSpPr>
          <p:cNvPr id="15" name="CuadroTexto 14"/>
          <p:cNvSpPr txBox="1"/>
          <p:nvPr/>
        </p:nvSpPr>
        <p:spPr>
          <a:xfrm>
            <a:off x="258949" y="6310987"/>
            <a:ext cx="4471874" cy="276989"/>
          </a:xfrm>
          <a:prstGeom prst="rect">
            <a:avLst/>
          </a:prstGeom>
          <a:noFill/>
        </p:spPr>
        <p:txBody>
          <a:bodyPr wrap="square" lIns="91429" tIns="45715" rIns="91429" bIns="45715" rtlCol="0">
            <a:spAutoFit/>
          </a:bodyPr>
          <a:lstStyle/>
          <a:p>
            <a:pPr algn="ctr"/>
            <a:r>
              <a:rPr lang="es-ES" sz="1200" dirty="0" err="1">
                <a:solidFill>
                  <a:schemeClr val="tx1">
                    <a:lumMod val="50000"/>
                    <a:lumOff val="50000"/>
                  </a:schemeClr>
                </a:solidFill>
              </a:rPr>
              <a:t>Awarded</a:t>
            </a:r>
            <a:r>
              <a:rPr lang="es-ES" sz="1200" dirty="0">
                <a:solidFill>
                  <a:schemeClr val="tx1">
                    <a:lumMod val="50000"/>
                    <a:lumOff val="50000"/>
                  </a:schemeClr>
                </a:solidFill>
              </a:rPr>
              <a:t> </a:t>
            </a:r>
            <a:r>
              <a:rPr lang="es-ES" sz="1200" dirty="0" err="1">
                <a:solidFill>
                  <a:schemeClr val="tx1">
                    <a:lumMod val="50000"/>
                    <a:lumOff val="50000"/>
                  </a:schemeClr>
                </a:solidFill>
              </a:rPr>
              <a:t>by</a:t>
            </a:r>
            <a:r>
              <a:rPr lang="es-ES" sz="1200" dirty="0">
                <a:solidFill>
                  <a:schemeClr val="tx1">
                    <a:lumMod val="50000"/>
                    <a:lumOff val="50000"/>
                  </a:schemeClr>
                </a:solidFill>
              </a:rPr>
              <a:t> </a:t>
            </a:r>
            <a:r>
              <a:rPr lang="es-ES" sz="1200" dirty="0" err="1">
                <a:solidFill>
                  <a:schemeClr val="tx1">
                    <a:lumMod val="50000"/>
                    <a:lumOff val="50000"/>
                  </a:schemeClr>
                </a:solidFill>
              </a:rPr>
              <a:t>Universitat</a:t>
            </a:r>
            <a:r>
              <a:rPr lang="es-ES" sz="1200" dirty="0">
                <a:solidFill>
                  <a:schemeClr val="tx1">
                    <a:lumMod val="50000"/>
                    <a:lumOff val="50000"/>
                  </a:schemeClr>
                </a:solidFill>
              </a:rPr>
              <a:t> </a:t>
            </a:r>
            <a:r>
              <a:rPr lang="es-ES" sz="1200" dirty="0" err="1">
                <a:solidFill>
                  <a:schemeClr val="tx1">
                    <a:lumMod val="50000"/>
                    <a:lumOff val="50000"/>
                  </a:schemeClr>
                </a:solidFill>
              </a:rPr>
              <a:t>Politècnica</a:t>
            </a:r>
            <a:r>
              <a:rPr lang="es-ES" sz="1200" dirty="0">
                <a:solidFill>
                  <a:schemeClr val="tx1">
                    <a:lumMod val="50000"/>
                    <a:lumOff val="50000"/>
                  </a:schemeClr>
                </a:solidFill>
              </a:rPr>
              <a:t> de Catalunya (UPC)</a:t>
            </a:r>
          </a:p>
        </p:txBody>
      </p:sp>
      <p:sp>
        <p:nvSpPr>
          <p:cNvPr id="16" name="CuadroTexto 15"/>
          <p:cNvSpPr txBox="1"/>
          <p:nvPr/>
        </p:nvSpPr>
        <p:spPr>
          <a:xfrm>
            <a:off x="5195352" y="6310987"/>
            <a:ext cx="4471874" cy="276989"/>
          </a:xfrm>
          <a:prstGeom prst="rect">
            <a:avLst/>
          </a:prstGeom>
          <a:noFill/>
        </p:spPr>
        <p:txBody>
          <a:bodyPr wrap="square" lIns="91429" tIns="45715" rIns="91429" bIns="45715" rtlCol="0">
            <a:spAutoFit/>
          </a:bodyPr>
          <a:lstStyle/>
          <a:p>
            <a:pPr algn="ctr"/>
            <a:r>
              <a:rPr lang="es-ES" sz="1200" dirty="0" err="1">
                <a:solidFill>
                  <a:schemeClr val="tx1">
                    <a:lumMod val="50000"/>
                    <a:lumOff val="50000"/>
                  </a:schemeClr>
                </a:solidFill>
              </a:rPr>
              <a:t>Awarded</a:t>
            </a:r>
            <a:r>
              <a:rPr lang="es-ES" sz="1200" dirty="0">
                <a:solidFill>
                  <a:schemeClr val="tx1">
                    <a:lumMod val="50000"/>
                    <a:lumOff val="50000"/>
                  </a:schemeClr>
                </a:solidFill>
              </a:rPr>
              <a:t> </a:t>
            </a:r>
            <a:r>
              <a:rPr lang="es-ES" sz="1200" dirty="0" err="1">
                <a:solidFill>
                  <a:schemeClr val="tx1">
                    <a:lumMod val="50000"/>
                    <a:lumOff val="50000"/>
                  </a:schemeClr>
                </a:solidFill>
              </a:rPr>
              <a:t>by</a:t>
            </a:r>
            <a:r>
              <a:rPr lang="es-ES" sz="1200" dirty="0">
                <a:solidFill>
                  <a:schemeClr val="tx1">
                    <a:lumMod val="50000"/>
                    <a:lumOff val="50000"/>
                  </a:schemeClr>
                </a:solidFill>
              </a:rPr>
              <a:t> </a:t>
            </a:r>
            <a:r>
              <a:rPr lang="es-ES" sz="1200" dirty="0" err="1">
                <a:solidFill>
                  <a:schemeClr val="tx1">
                    <a:lumMod val="50000"/>
                    <a:lumOff val="50000"/>
                  </a:schemeClr>
                </a:solidFill>
              </a:rPr>
              <a:t>Universitat</a:t>
            </a:r>
            <a:r>
              <a:rPr lang="es-ES" sz="1200" dirty="0">
                <a:solidFill>
                  <a:schemeClr val="tx1">
                    <a:lumMod val="50000"/>
                    <a:lumOff val="50000"/>
                  </a:schemeClr>
                </a:solidFill>
              </a:rPr>
              <a:t> </a:t>
            </a:r>
            <a:r>
              <a:rPr lang="es-ES" sz="1200" dirty="0" err="1">
                <a:solidFill>
                  <a:schemeClr val="tx1">
                    <a:lumMod val="50000"/>
                    <a:lumOff val="50000"/>
                  </a:schemeClr>
                </a:solidFill>
              </a:rPr>
              <a:t>Politècnica</a:t>
            </a:r>
            <a:r>
              <a:rPr lang="es-ES" sz="1200" dirty="0">
                <a:solidFill>
                  <a:schemeClr val="tx1">
                    <a:lumMod val="50000"/>
                    <a:lumOff val="50000"/>
                  </a:schemeClr>
                </a:solidFill>
              </a:rPr>
              <a:t> de Catalunya (UPC)</a:t>
            </a:r>
          </a:p>
        </p:txBody>
      </p:sp>
    </p:spTree>
    <p:extLst>
      <p:ext uri="{BB962C8B-B14F-4D97-AF65-F5344CB8AC3E}">
        <p14:creationId xmlns:p14="http://schemas.microsoft.com/office/powerpoint/2010/main" val="71799438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oster-bk-3.psd"/>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992" y="-52923"/>
            <a:ext cx="9160947" cy="6307336"/>
          </a:xfrm>
          <a:prstGeom prst="rect">
            <a:avLst/>
          </a:prstGeom>
        </p:spPr>
      </p:pic>
      <p:pic>
        <p:nvPicPr>
          <p:cNvPr id="6" name="Imagen 5"/>
          <p:cNvPicPr>
            <a:picLocks noChangeAspect="1"/>
          </p:cNvPicPr>
          <p:nvPr/>
        </p:nvPicPr>
        <p:blipFill>
          <a:blip r:embed="rId3"/>
          <a:stretch>
            <a:fillRect/>
          </a:stretch>
        </p:blipFill>
        <p:spPr>
          <a:xfrm>
            <a:off x="371992" y="420716"/>
            <a:ext cx="9160947" cy="924249"/>
          </a:xfrm>
          <a:prstGeom prst="rect">
            <a:avLst/>
          </a:prstGeom>
        </p:spPr>
      </p:pic>
      <p:pic>
        <p:nvPicPr>
          <p:cNvPr id="7" name="Imagen 6"/>
          <p:cNvPicPr>
            <a:picLocks noChangeAspect="1"/>
          </p:cNvPicPr>
          <p:nvPr/>
        </p:nvPicPr>
        <p:blipFill>
          <a:blip r:embed="rId4"/>
          <a:stretch>
            <a:fillRect/>
          </a:stretch>
        </p:blipFill>
        <p:spPr>
          <a:xfrm>
            <a:off x="974963" y="2445251"/>
            <a:ext cx="7943378" cy="1649960"/>
          </a:xfrm>
          <a:prstGeom prst="rect">
            <a:avLst/>
          </a:prstGeom>
        </p:spPr>
      </p:pic>
      <p:pic>
        <p:nvPicPr>
          <p:cNvPr id="10" name="Imagen 9"/>
          <p:cNvPicPr>
            <a:picLocks noChangeAspect="1"/>
          </p:cNvPicPr>
          <p:nvPr/>
        </p:nvPicPr>
        <p:blipFill>
          <a:blip r:embed="rId5"/>
          <a:stretch>
            <a:fillRect/>
          </a:stretch>
        </p:blipFill>
        <p:spPr>
          <a:xfrm>
            <a:off x="3957463" y="4308884"/>
            <a:ext cx="4376033" cy="1250295"/>
          </a:xfrm>
          <a:prstGeom prst="rect">
            <a:avLst/>
          </a:prstGeom>
        </p:spPr>
      </p:pic>
      <p:sp>
        <p:nvSpPr>
          <p:cNvPr id="12" name="CuadroTexto 11"/>
          <p:cNvSpPr txBox="1"/>
          <p:nvPr/>
        </p:nvSpPr>
        <p:spPr>
          <a:xfrm>
            <a:off x="0" y="6282347"/>
            <a:ext cx="9906000" cy="492432"/>
          </a:xfrm>
          <a:prstGeom prst="rect">
            <a:avLst/>
          </a:prstGeom>
          <a:noFill/>
          <a:ln>
            <a:noFill/>
          </a:ln>
        </p:spPr>
        <p:txBody>
          <a:bodyPr wrap="square" lIns="91429" tIns="45715" rIns="91429" bIns="45715" rtlCol="0">
            <a:spAutoFit/>
          </a:bodyPr>
          <a:lstStyle/>
          <a:p>
            <a:pPr algn="ctr"/>
            <a:r>
              <a:rPr lang="es-ES" sz="2600" b="1" spc="600" dirty="0" err="1">
                <a:solidFill>
                  <a:schemeClr val="accent5"/>
                </a:solidFill>
              </a:rPr>
              <a:t>www.cimne.com</a:t>
            </a:r>
            <a:endParaRPr lang="es-ES" sz="2600" b="1" spc="600" dirty="0">
              <a:solidFill>
                <a:schemeClr val="accent5"/>
              </a:solidFill>
            </a:endParaRPr>
          </a:p>
        </p:txBody>
      </p:sp>
    </p:spTree>
    <p:extLst>
      <p:ext uri="{BB962C8B-B14F-4D97-AF65-F5344CB8AC3E}">
        <p14:creationId xmlns:p14="http://schemas.microsoft.com/office/powerpoint/2010/main" val="6005870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lataformaConOctree.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 y="1539327"/>
            <a:ext cx="9973413" cy="4021479"/>
          </a:xfrm>
          <a:prstGeom prst="rect">
            <a:avLst/>
          </a:prstGeom>
        </p:spPr>
      </p:pic>
      <p:pic>
        <p:nvPicPr>
          <p:cNvPr id="4" name="Imagen 3" descr="composici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70917" y="5470738"/>
            <a:ext cx="6964168" cy="1178493"/>
          </a:xfrm>
          <a:prstGeom prst="rect">
            <a:avLst/>
          </a:prstGeom>
        </p:spPr>
      </p:pic>
      <p:sp>
        <p:nvSpPr>
          <p:cNvPr id="8" name="CuadroTexto 7"/>
          <p:cNvSpPr txBox="1"/>
          <p:nvPr/>
        </p:nvSpPr>
        <p:spPr>
          <a:xfrm>
            <a:off x="2603555" y="248975"/>
            <a:ext cx="6909482" cy="1938982"/>
          </a:xfrm>
          <a:prstGeom prst="rect">
            <a:avLst/>
          </a:prstGeom>
          <a:noFill/>
        </p:spPr>
        <p:txBody>
          <a:bodyPr wrap="square" lIns="91429" tIns="45715" rIns="91429" bIns="45715" rtlCol="0">
            <a:spAutoFit/>
          </a:bodyPr>
          <a:lstStyle>
            <a:defPPr>
              <a:defRPr lang="en-GB"/>
            </a:defPPr>
            <a:lvl1pPr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sz="2400" kern="1200">
                <a:solidFill>
                  <a:schemeClr val="bg1"/>
                </a:solidFill>
                <a:latin typeface="Arial" charset="0"/>
                <a:ea typeface="ＭＳ Ｐゴシック" charset="-128"/>
                <a:cs typeface="+mn-cs"/>
              </a:defRPr>
            </a:lvl5pPr>
            <a:lvl6pPr marL="2286000" algn="l" defTabSz="914400" rtl="0" eaLnBrk="1" latinLnBrk="0" hangingPunct="1">
              <a:defRPr sz="2400" kern="1200">
                <a:solidFill>
                  <a:schemeClr val="bg1"/>
                </a:solidFill>
                <a:latin typeface="Arial" charset="0"/>
                <a:ea typeface="ＭＳ Ｐゴシック" charset="-128"/>
                <a:cs typeface="+mn-cs"/>
              </a:defRPr>
            </a:lvl6pPr>
            <a:lvl7pPr marL="2743200" algn="l" defTabSz="914400" rtl="0" eaLnBrk="1" latinLnBrk="0" hangingPunct="1">
              <a:defRPr sz="2400" kern="1200">
                <a:solidFill>
                  <a:schemeClr val="bg1"/>
                </a:solidFill>
                <a:latin typeface="Arial" charset="0"/>
                <a:ea typeface="ＭＳ Ｐゴシック" charset="-128"/>
                <a:cs typeface="+mn-cs"/>
              </a:defRPr>
            </a:lvl7pPr>
            <a:lvl8pPr marL="3200400" algn="l" defTabSz="914400" rtl="0" eaLnBrk="1" latinLnBrk="0" hangingPunct="1">
              <a:defRPr sz="2400" kern="1200">
                <a:solidFill>
                  <a:schemeClr val="bg1"/>
                </a:solidFill>
                <a:latin typeface="Arial" charset="0"/>
                <a:ea typeface="ＭＳ Ｐゴシック" charset="-128"/>
                <a:cs typeface="+mn-cs"/>
              </a:defRPr>
            </a:lvl8pPr>
            <a:lvl9pPr marL="3657600" algn="l" defTabSz="914400" rtl="0" eaLnBrk="1" latinLnBrk="0" hangingPunct="1">
              <a:defRPr sz="2400" kern="1200">
                <a:solidFill>
                  <a:schemeClr val="bg1"/>
                </a:solidFill>
                <a:latin typeface="Arial" charset="0"/>
                <a:ea typeface="ＭＳ Ｐゴシック" charset="-128"/>
                <a:cs typeface="+mn-cs"/>
              </a:defRPr>
            </a:lvl9pPr>
          </a:lstStyle>
          <a:p>
            <a:r>
              <a:rPr lang="en-US" dirty="0">
                <a:solidFill>
                  <a:schemeClr val="tx1">
                    <a:lumMod val="65000"/>
                    <a:lumOff val="35000"/>
                  </a:schemeClr>
                </a:solidFill>
              </a:rPr>
              <a:t>CIMNE is a R+</a:t>
            </a:r>
            <a:r>
              <a:rPr lang="en-US">
                <a:solidFill>
                  <a:schemeClr val="tx1">
                    <a:lumMod val="65000"/>
                    <a:lumOff val="35000"/>
                  </a:schemeClr>
                </a:solidFill>
              </a:rPr>
              <a:t>D </a:t>
            </a:r>
            <a:r>
              <a:rPr lang="en-US" smtClean="0">
                <a:solidFill>
                  <a:schemeClr val="tx1">
                    <a:lumMod val="65000"/>
                    <a:lumOff val="35000"/>
                  </a:schemeClr>
                </a:solidFill>
              </a:rPr>
              <a:t>center </a:t>
            </a:r>
            <a:r>
              <a:rPr lang="en-US" dirty="0">
                <a:solidFill>
                  <a:schemeClr val="tx1">
                    <a:lumMod val="65000"/>
                    <a:lumOff val="35000"/>
                  </a:schemeClr>
                </a:solidFill>
              </a:rPr>
              <a:t>in computational mechanics created in 1987, with a strong focus </a:t>
            </a:r>
            <a:r>
              <a:rPr lang="en-US" dirty="0" smtClean="0">
                <a:solidFill>
                  <a:schemeClr val="tx1">
                    <a:lumMod val="65000"/>
                    <a:lumOff val="35000"/>
                  </a:schemeClr>
                </a:solidFill>
              </a:rPr>
              <a:t>on research, </a:t>
            </a:r>
            <a:r>
              <a:rPr lang="en-US" dirty="0">
                <a:solidFill>
                  <a:schemeClr val="tx1">
                    <a:lumMod val="65000"/>
                    <a:lumOff val="35000"/>
                  </a:schemeClr>
                </a:solidFill>
              </a:rPr>
              <a:t>knowledge transfer, dissemination and application of numerical methods in engineering</a:t>
            </a:r>
            <a:r>
              <a:rPr lang="en-US" b="1" dirty="0">
                <a:solidFill>
                  <a:schemeClr val="tx1">
                    <a:lumMod val="65000"/>
                    <a:lumOff val="35000"/>
                  </a:schemeClr>
                </a:solidFill>
              </a:rPr>
              <a:t>.</a:t>
            </a:r>
            <a:endParaRPr lang="es-ES" b="1" dirty="0">
              <a:solidFill>
                <a:schemeClr val="tx1">
                  <a:lumMod val="65000"/>
                  <a:lumOff val="35000"/>
                </a:schemeClr>
              </a:solidFill>
            </a:endParaRPr>
          </a:p>
        </p:txBody>
      </p:sp>
      <p:sp>
        <p:nvSpPr>
          <p:cNvPr id="9" name="Elipse 8"/>
          <p:cNvSpPr/>
          <p:nvPr/>
        </p:nvSpPr>
        <p:spPr>
          <a:xfrm>
            <a:off x="7117769" y="3037447"/>
            <a:ext cx="1965038" cy="1965353"/>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0" name="CuadroTexto 9"/>
          <p:cNvSpPr txBox="1"/>
          <p:nvPr/>
        </p:nvSpPr>
        <p:spPr>
          <a:xfrm>
            <a:off x="7117769" y="3550597"/>
            <a:ext cx="1965038" cy="1046430"/>
          </a:xfrm>
          <a:prstGeom prst="rect">
            <a:avLst/>
          </a:prstGeom>
          <a:noFill/>
        </p:spPr>
        <p:txBody>
          <a:bodyPr wrap="square" lIns="91429" tIns="45715" rIns="91429" bIns="45715" rtlCol="0">
            <a:spAutoFit/>
          </a:bodyPr>
          <a:lstStyle/>
          <a:p>
            <a:pPr lvl="0" algn="ctr"/>
            <a:r>
              <a:rPr lang="es-ES_tradnl" sz="1600" b="1" dirty="0">
                <a:solidFill>
                  <a:srgbClr val="FFFFFF"/>
                </a:solidFill>
                <a:hlinkClick r:id="rId4"/>
              </a:rPr>
              <a:t>KNOW MORE ABOUT </a:t>
            </a:r>
          </a:p>
          <a:p>
            <a:pPr lvl="0" algn="ctr"/>
            <a:r>
              <a:rPr lang="es-ES_tradnl" sz="1600" b="1" dirty="0" err="1">
                <a:solidFill>
                  <a:srgbClr val="FFFFFF"/>
                </a:solidFill>
                <a:hlinkClick r:id="rId4"/>
              </a:rPr>
              <a:t>CIMNE’s</a:t>
            </a:r>
            <a:r>
              <a:rPr lang="es-ES_tradnl" sz="1600" b="1" dirty="0">
                <a:solidFill>
                  <a:srgbClr val="FFFFFF"/>
                </a:solidFill>
                <a:hlinkClick r:id="rId4"/>
              </a:rPr>
              <a:t> MISSION</a:t>
            </a:r>
            <a:endParaRPr lang="es-ES_tradnl" sz="1600" b="1" dirty="0">
              <a:solidFill>
                <a:srgbClr val="FFFFFF"/>
              </a:solidFill>
            </a:endParaRPr>
          </a:p>
          <a:p>
            <a:endParaRPr lang="es-ES" sz="1400" dirty="0"/>
          </a:p>
        </p:txBody>
      </p:sp>
      <p:pic>
        <p:nvPicPr>
          <p:cNvPr id="2" name="Imagen 1"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12753364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icle-ok.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2167" y="2559115"/>
            <a:ext cx="3873264" cy="3349297"/>
          </a:xfrm>
          <a:prstGeom prst="rect">
            <a:avLst/>
          </a:prstGeom>
        </p:spPr>
      </p:pic>
      <p:pic>
        <p:nvPicPr>
          <p:cNvPr id="14" name="Imagen 13" descr="products-grafic.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4890" y="2712255"/>
            <a:ext cx="4790262" cy="3196155"/>
          </a:xfrm>
          <a:prstGeom prst="rect">
            <a:avLst/>
          </a:prstGeom>
        </p:spPr>
      </p:pic>
      <p:sp>
        <p:nvSpPr>
          <p:cNvPr id="18" name="CuadroTexto 17"/>
          <p:cNvSpPr txBox="1"/>
          <p:nvPr/>
        </p:nvSpPr>
        <p:spPr>
          <a:xfrm>
            <a:off x="116961" y="2030766"/>
            <a:ext cx="4078469" cy="400099"/>
          </a:xfrm>
          <a:prstGeom prst="rect">
            <a:avLst/>
          </a:prstGeom>
          <a:noFill/>
        </p:spPr>
        <p:txBody>
          <a:bodyPr wrap="square" lIns="91429" tIns="45715" rIns="91429" bIns="45715" rtlCol="0">
            <a:spAutoFit/>
          </a:bodyPr>
          <a:lstStyle/>
          <a:p>
            <a:pPr algn="ctr"/>
            <a:r>
              <a:rPr lang="es-ES" sz="2000" b="1" dirty="0">
                <a:solidFill>
                  <a:schemeClr val="accent5"/>
                </a:solidFill>
              </a:rPr>
              <a:t>THE CYCLE OF IDEAS</a:t>
            </a:r>
          </a:p>
        </p:txBody>
      </p:sp>
      <p:sp>
        <p:nvSpPr>
          <p:cNvPr id="20" name="CuadroTexto 19"/>
          <p:cNvSpPr txBox="1"/>
          <p:nvPr/>
        </p:nvSpPr>
        <p:spPr>
          <a:xfrm>
            <a:off x="4924891" y="2030765"/>
            <a:ext cx="4644371" cy="400099"/>
          </a:xfrm>
          <a:prstGeom prst="rect">
            <a:avLst/>
          </a:prstGeom>
          <a:noFill/>
        </p:spPr>
        <p:txBody>
          <a:bodyPr wrap="square" lIns="91429" tIns="45715" rIns="91429" bIns="45715" rtlCol="0">
            <a:spAutoFit/>
          </a:bodyPr>
          <a:lstStyle/>
          <a:p>
            <a:pPr algn="ctr"/>
            <a:r>
              <a:rPr lang="es-ES" sz="2000" b="1" dirty="0">
                <a:solidFill>
                  <a:schemeClr val="accent5"/>
                </a:solidFill>
              </a:rPr>
              <a:t>HOLISTIC VIEW OF RTD ACTIVITIES</a:t>
            </a:r>
          </a:p>
        </p:txBody>
      </p:sp>
      <p:sp>
        <p:nvSpPr>
          <p:cNvPr id="21" name="Elipse 20"/>
          <p:cNvSpPr/>
          <p:nvPr/>
        </p:nvSpPr>
        <p:spPr>
          <a:xfrm>
            <a:off x="8257381" y="592515"/>
            <a:ext cx="1194921" cy="1195113"/>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22" name="CuadroTexto 21"/>
          <p:cNvSpPr txBox="1"/>
          <p:nvPr/>
        </p:nvSpPr>
        <p:spPr>
          <a:xfrm>
            <a:off x="8257381" y="963233"/>
            <a:ext cx="1194921" cy="584765"/>
          </a:xfrm>
          <a:prstGeom prst="rect">
            <a:avLst/>
          </a:prstGeom>
          <a:noFill/>
        </p:spPr>
        <p:txBody>
          <a:bodyPr wrap="square" lIns="91429" tIns="45715" rIns="91429" bIns="45715" rtlCol="0">
            <a:spAutoFit/>
          </a:bodyPr>
          <a:lstStyle/>
          <a:p>
            <a:pPr lvl="0" algn="ctr"/>
            <a:r>
              <a:rPr lang="es-ES_tradnl" sz="1600" b="1" dirty="0">
                <a:solidFill>
                  <a:srgbClr val="FFFFFF"/>
                </a:solidFill>
                <a:hlinkClick r:id="rId4"/>
              </a:rPr>
              <a:t>FURTHER INFO</a:t>
            </a:r>
            <a:endParaRPr lang="es-ES" sz="1400" dirty="0"/>
          </a:p>
        </p:txBody>
      </p:sp>
      <p:sp>
        <p:nvSpPr>
          <p:cNvPr id="23" name="Título 22"/>
          <p:cNvSpPr>
            <a:spLocks noGrp="1"/>
          </p:cNvSpPr>
          <p:nvPr>
            <p:ph type="title"/>
          </p:nvPr>
        </p:nvSpPr>
        <p:spPr>
          <a:xfrm>
            <a:off x="1569750" y="51967"/>
            <a:ext cx="6283203" cy="715740"/>
          </a:xfrm>
        </p:spPr>
        <p:txBody>
          <a:bodyPr/>
          <a:lstStyle/>
          <a:p>
            <a:r>
              <a:rPr lang="es-ES" sz="3200" b="1" dirty="0"/>
              <a:t>RESEARCH in </a:t>
            </a:r>
            <a:r>
              <a:rPr lang="es-ES" sz="3200" b="1" dirty="0" err="1"/>
              <a:t>cimne</a:t>
            </a:r>
            <a:r>
              <a:rPr lang="es-ES" sz="3200" b="1" dirty="0"/>
              <a:t>:</a:t>
            </a:r>
            <a:r>
              <a:rPr lang="es-ES" dirty="0"/>
              <a:t/>
            </a:r>
            <a:br>
              <a:rPr lang="es-ES" dirty="0"/>
            </a:br>
            <a:endParaRPr lang="es-ES" dirty="0"/>
          </a:p>
        </p:txBody>
      </p:sp>
      <p:sp>
        <p:nvSpPr>
          <p:cNvPr id="2" name="CuadroTexto 1"/>
          <p:cNvSpPr txBox="1"/>
          <p:nvPr/>
        </p:nvSpPr>
        <p:spPr>
          <a:xfrm>
            <a:off x="2449651" y="667434"/>
            <a:ext cx="7015487" cy="523210"/>
          </a:xfrm>
          <a:prstGeom prst="rect">
            <a:avLst/>
          </a:prstGeom>
          <a:noFill/>
        </p:spPr>
        <p:txBody>
          <a:bodyPr wrap="square" lIns="91429" tIns="45715" rIns="91429" bIns="45715" rtlCol="0">
            <a:spAutoFit/>
          </a:bodyPr>
          <a:lstStyle/>
          <a:p>
            <a:r>
              <a:rPr lang="es-ES" sz="2800" dirty="0" err="1"/>
              <a:t>From</a:t>
            </a:r>
            <a:r>
              <a:rPr lang="es-ES" sz="2800" dirty="0"/>
              <a:t> </a:t>
            </a:r>
            <a:r>
              <a:rPr lang="es-ES" sz="2800" dirty="0" err="1"/>
              <a:t>the</a:t>
            </a:r>
            <a:r>
              <a:rPr lang="es-ES" sz="2800" dirty="0"/>
              <a:t> idea </a:t>
            </a:r>
            <a:r>
              <a:rPr lang="es-ES" sz="2800" dirty="0" err="1"/>
              <a:t>to</a:t>
            </a:r>
            <a:r>
              <a:rPr lang="es-ES" sz="2800" dirty="0"/>
              <a:t> </a:t>
            </a:r>
            <a:r>
              <a:rPr lang="es-ES" sz="2800" dirty="0" err="1"/>
              <a:t>the</a:t>
            </a:r>
            <a:r>
              <a:rPr lang="es-ES" sz="2800" dirty="0"/>
              <a:t> </a:t>
            </a:r>
            <a:r>
              <a:rPr lang="es-ES" sz="2800" dirty="0" err="1"/>
              <a:t>market</a:t>
            </a:r>
            <a:endParaRPr lang="es-ES" sz="2800" dirty="0"/>
          </a:p>
        </p:txBody>
      </p:sp>
      <p:pic>
        <p:nvPicPr>
          <p:cNvPr id="15" name="Imagen 14" descr="log-cimne-negro.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Tree>
    <p:extLst>
      <p:ext uri="{BB962C8B-B14F-4D97-AF65-F5344CB8AC3E}">
        <p14:creationId xmlns:p14="http://schemas.microsoft.com/office/powerpoint/2010/main" val="31213968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356374"/>
            <a:ext cx="9906000" cy="584765"/>
          </a:xfrm>
          <a:prstGeom prst="rect">
            <a:avLst/>
          </a:prstGeom>
          <a:noFill/>
        </p:spPr>
        <p:txBody>
          <a:bodyPr wrap="square" lIns="91429" tIns="45715" rIns="91429" bIns="45715" rtlCol="0">
            <a:spAutoFit/>
          </a:bodyPr>
          <a:lstStyle/>
          <a:p>
            <a:pPr lvl="0" algn="ctr"/>
            <a:r>
              <a:rPr lang="es-ES_tradnl" sz="3200" b="1" dirty="0">
                <a:solidFill>
                  <a:srgbClr val="FF0000"/>
                </a:solidFill>
                <a:hlinkClick r:id="rId2" tooltip="http://www.cimne.com/vpage/2/0/About/Governing-Structure"/>
              </a:rPr>
              <a:t>GOVERNING BODIES</a:t>
            </a:r>
            <a:endParaRPr lang="es-ES" sz="3200" b="1" dirty="0">
              <a:solidFill>
                <a:srgbClr val="FF0000"/>
              </a:solidFill>
            </a:endParaRPr>
          </a:p>
        </p:txBody>
      </p:sp>
      <p:pic>
        <p:nvPicPr>
          <p:cNvPr id="6" name="Imagen 5"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3" name="Imagen 2" descr="Captura de pantalla 2017-05-25 a las 9.22.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472" y="1372658"/>
            <a:ext cx="6625946" cy="5485342"/>
          </a:xfrm>
          <a:prstGeom prst="rect">
            <a:avLst/>
          </a:prstGeom>
        </p:spPr>
      </p:pic>
    </p:spTree>
    <p:extLst>
      <p:ext uri="{BB962C8B-B14F-4D97-AF65-F5344CB8AC3E}">
        <p14:creationId xmlns:p14="http://schemas.microsoft.com/office/powerpoint/2010/main" val="396782704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3390" y="776584"/>
            <a:ext cx="8112941" cy="400099"/>
          </a:xfrm>
          <a:prstGeom prst="rect">
            <a:avLst/>
          </a:prstGeom>
        </p:spPr>
        <p:txBody>
          <a:bodyPr wrap="square" lIns="91429" tIns="45715" rIns="91429" bIns="45715">
            <a:spAutoFit/>
          </a:bodyPr>
          <a:lstStyle/>
          <a:p>
            <a:pPr lvl="0"/>
            <a:r>
              <a:rPr lang="es-ES_tradnl" sz="2000" b="1" dirty="0">
                <a:solidFill>
                  <a:srgbClr val="FFFFFF"/>
                </a:solidFill>
                <a:hlinkClick r:id="rId2"/>
              </a:rPr>
              <a:t>ORGANIZATION CHART</a:t>
            </a:r>
            <a:endParaRPr lang="es-ES" sz="2000" b="1" dirty="0"/>
          </a:p>
        </p:txBody>
      </p:sp>
      <p:pic>
        <p:nvPicPr>
          <p:cNvPr id="7" name="Imagen 6"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6" name="Imagen 5" descr="organigrama-20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119" y="-165947"/>
            <a:ext cx="6471397" cy="6858000"/>
          </a:xfrm>
          <a:prstGeom prst="rect">
            <a:avLst/>
          </a:prstGeom>
        </p:spPr>
      </p:pic>
      <p:pic>
        <p:nvPicPr>
          <p:cNvPr id="22" name="Imagen 21" descr="building.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6725" y="1176683"/>
            <a:ext cx="2870924" cy="5562404"/>
          </a:xfrm>
          <a:prstGeom prst="rect">
            <a:avLst/>
          </a:prstGeom>
        </p:spPr>
      </p:pic>
      <p:pic>
        <p:nvPicPr>
          <p:cNvPr id="12" name="Imagen 11" descr="30-years.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029892" y="6107171"/>
            <a:ext cx="1346665" cy="683803"/>
          </a:xfrm>
          <a:prstGeom prst="rect">
            <a:avLst/>
          </a:prstGeom>
        </p:spPr>
      </p:pic>
    </p:spTree>
    <p:extLst>
      <p:ext uri="{BB962C8B-B14F-4D97-AF65-F5344CB8AC3E}">
        <p14:creationId xmlns:p14="http://schemas.microsoft.com/office/powerpoint/2010/main" val="259114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8" descr="telescopi-mesh"/>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l="10742" r="11710" b="5867"/>
          <a:stretch>
            <a:fillRect/>
          </a:stretch>
        </p:blipFill>
        <p:spPr bwMode="auto">
          <a:xfrm>
            <a:off x="6853563" y="-85507"/>
            <a:ext cx="3052440" cy="29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ítulo 20"/>
          <p:cNvSpPr>
            <a:spLocks noGrp="1"/>
          </p:cNvSpPr>
          <p:nvPr>
            <p:ph type="title"/>
          </p:nvPr>
        </p:nvSpPr>
        <p:spPr>
          <a:xfrm>
            <a:off x="1641648" y="89797"/>
            <a:ext cx="5066024" cy="738749"/>
          </a:xfrm>
        </p:spPr>
        <p:txBody>
          <a:bodyPr/>
          <a:lstStyle/>
          <a:p>
            <a:r>
              <a:rPr lang="es-ES" sz="3200" b="1" dirty="0">
                <a:hlinkClick r:id="rId3"/>
              </a:rPr>
              <a:t>CIMNE RANKINGS</a:t>
            </a:r>
            <a:br>
              <a:rPr lang="es-ES" sz="3200" b="1" dirty="0">
                <a:hlinkClick r:id="rId3"/>
              </a:rPr>
            </a:br>
            <a:endParaRPr lang="es-ES" sz="3200" b="1" dirty="0"/>
          </a:p>
        </p:txBody>
      </p:sp>
      <p:pic>
        <p:nvPicPr>
          <p:cNvPr id="13" name="Imagen 12" descr="log-cimne-negr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8" name="Elipse 7"/>
          <p:cNvSpPr/>
          <p:nvPr/>
        </p:nvSpPr>
        <p:spPr>
          <a:xfrm>
            <a:off x="7784213" y="1655653"/>
            <a:ext cx="1424639" cy="1424867"/>
          </a:xfrm>
          <a:prstGeom prst="ellipse">
            <a:avLst/>
          </a:prstGeom>
          <a:solidFill>
            <a:srgbClr val="4BACC6"/>
          </a:soli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p>
        </p:txBody>
      </p:sp>
      <p:sp>
        <p:nvSpPr>
          <p:cNvPr id="15" name="CuadroTexto 14"/>
          <p:cNvSpPr txBox="1"/>
          <p:nvPr/>
        </p:nvSpPr>
        <p:spPr>
          <a:xfrm>
            <a:off x="7784213" y="2073855"/>
            <a:ext cx="1424639" cy="584765"/>
          </a:xfrm>
          <a:prstGeom prst="rect">
            <a:avLst/>
          </a:prstGeom>
          <a:noFill/>
        </p:spPr>
        <p:txBody>
          <a:bodyPr wrap="square" lIns="91429" tIns="45715" rIns="91429" bIns="45715" rtlCol="0">
            <a:spAutoFit/>
          </a:bodyPr>
          <a:lstStyle/>
          <a:p>
            <a:pPr lvl="0" algn="ctr"/>
            <a:r>
              <a:rPr lang="es-ES" sz="1600" b="1" dirty="0">
                <a:solidFill>
                  <a:schemeClr val="accent1"/>
                </a:solidFill>
                <a:hlinkClick r:id="rId5" tooltip="www.cimne.com/research-rankings"/>
              </a:rPr>
              <a:t>FURTHER INFO</a:t>
            </a:r>
            <a:endParaRPr lang="es-ES" sz="1400" dirty="0">
              <a:solidFill>
                <a:schemeClr val="accent1"/>
              </a:solidFill>
            </a:endParaRPr>
          </a:p>
        </p:txBody>
      </p:sp>
      <p:sp>
        <p:nvSpPr>
          <p:cNvPr id="4" name="Redondear rectángulo de esquina del mismo lado 3"/>
          <p:cNvSpPr/>
          <p:nvPr/>
        </p:nvSpPr>
        <p:spPr>
          <a:xfrm>
            <a:off x="2494193" y="758320"/>
            <a:ext cx="3343875" cy="6249288"/>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descr="centro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8859" y="974727"/>
            <a:ext cx="2861650" cy="11234330"/>
          </a:xfrm>
          <a:prstGeom prst="rect">
            <a:avLst/>
          </a:prstGeom>
        </p:spPr>
      </p:pic>
      <p:sp>
        <p:nvSpPr>
          <p:cNvPr id="12" name="CuadroTexto 11"/>
          <p:cNvSpPr txBox="1"/>
          <p:nvPr/>
        </p:nvSpPr>
        <p:spPr>
          <a:xfrm>
            <a:off x="7145209" y="3151742"/>
            <a:ext cx="2525122" cy="3046977"/>
          </a:xfrm>
          <a:prstGeom prst="rect">
            <a:avLst/>
          </a:prstGeom>
          <a:noFill/>
        </p:spPr>
        <p:txBody>
          <a:bodyPr wrap="square" lIns="91429" tIns="45715" rIns="91429" bIns="45715" rtlCol="0">
            <a:spAutoFit/>
          </a:bodyPr>
          <a:lstStyle/>
          <a:p>
            <a:r>
              <a:rPr lang="en-US" sz="1200" dirty="0">
                <a:solidFill>
                  <a:srgbClr val="7F7F7F"/>
                </a:solidFill>
              </a:rPr>
              <a:t>In the world ranking, CIMNE is in the 1458th position in a list of 7953 research centers worldwide in production and scientific activities.</a:t>
            </a:r>
          </a:p>
          <a:p>
            <a:r>
              <a:rPr lang="en-US" sz="1200" dirty="0">
                <a:solidFill>
                  <a:srgbClr val="7F7F7F"/>
                </a:solidFill>
              </a:rPr>
              <a:t>CIMNE is ranked in the </a:t>
            </a:r>
            <a:r>
              <a:rPr lang="en-US" sz="1200" b="1" dirty="0">
                <a:solidFill>
                  <a:srgbClr val="7F7F7F"/>
                </a:solidFill>
              </a:rPr>
              <a:t>90th position on a list of 511 research centers in Spain </a:t>
            </a:r>
            <a:r>
              <a:rPr lang="en-US" sz="1200" dirty="0">
                <a:solidFill>
                  <a:srgbClr val="7F7F7F"/>
                </a:solidFill>
              </a:rPr>
              <a:t>in terms of production and scientific activities.</a:t>
            </a:r>
          </a:p>
          <a:p>
            <a:r>
              <a:rPr lang="en-US" sz="1200" dirty="0" smtClean="0">
                <a:solidFill>
                  <a:srgbClr val="7F7F7F"/>
                </a:solidFill>
              </a:rPr>
              <a:t>Sorted </a:t>
            </a:r>
            <a:r>
              <a:rPr lang="en-US" sz="1200" dirty="0">
                <a:solidFill>
                  <a:srgbClr val="7F7F7F"/>
                </a:solidFill>
              </a:rPr>
              <a:t>by the number of papers and citations for each academic domain, CIMNE is positioned at number 427 in the world (based on the database of Google Scholar Citations -GSC-)</a:t>
            </a:r>
            <a:r>
              <a:rPr lang="en-US" sz="1200" dirty="0"/>
              <a:t>.</a:t>
            </a:r>
            <a:endParaRPr lang="en-US" sz="1200" dirty="0" smtClean="0">
              <a:solidFill>
                <a:schemeClr val="tx1">
                  <a:lumMod val="50000"/>
                  <a:lumOff val="50000"/>
                </a:schemeClr>
              </a:solidFill>
            </a:endParaRPr>
          </a:p>
        </p:txBody>
      </p:sp>
      <p:sp>
        <p:nvSpPr>
          <p:cNvPr id="14" name="Rectángulo 13"/>
          <p:cNvSpPr/>
          <p:nvPr/>
        </p:nvSpPr>
        <p:spPr>
          <a:xfrm>
            <a:off x="7158036" y="6185321"/>
            <a:ext cx="2499472" cy="56737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sp>
        <p:nvSpPr>
          <p:cNvPr id="17" name="CuadroTexto 16"/>
          <p:cNvSpPr txBox="1"/>
          <p:nvPr/>
        </p:nvSpPr>
        <p:spPr>
          <a:xfrm>
            <a:off x="7272470" y="6195343"/>
            <a:ext cx="2284539" cy="877163"/>
          </a:xfrm>
          <a:prstGeom prst="rect">
            <a:avLst/>
          </a:prstGeom>
          <a:noFill/>
        </p:spPr>
        <p:txBody>
          <a:bodyPr wrap="square" rtlCol="0">
            <a:spAutoFit/>
          </a:bodyPr>
          <a:lstStyle/>
          <a:p>
            <a:r>
              <a:rPr lang="en-US" sz="1400" dirty="0">
                <a:solidFill>
                  <a:schemeClr val="tx1">
                    <a:lumMod val="65000"/>
                    <a:lumOff val="35000"/>
                  </a:schemeClr>
                </a:solidFill>
              </a:rPr>
              <a:t>Information at </a:t>
            </a:r>
            <a:r>
              <a:rPr lang="en-US" sz="1400" dirty="0" smtClean="0">
                <a:solidFill>
                  <a:schemeClr val="tx1">
                    <a:lumMod val="65000"/>
                    <a:lumOff val="35000"/>
                  </a:schemeClr>
                </a:solidFill>
              </a:rPr>
              <a:t>April 2017</a:t>
            </a:r>
            <a:endParaRPr lang="en-US" sz="1400" dirty="0" smtClean="0">
              <a:solidFill>
                <a:schemeClr val="accent5"/>
              </a:solidFill>
            </a:endParaRPr>
          </a:p>
          <a:p>
            <a:r>
              <a:rPr lang="en-US" sz="1400" dirty="0" smtClean="0">
                <a:solidFill>
                  <a:schemeClr val="accent5"/>
                </a:solidFill>
              </a:rPr>
              <a:t>Source: </a:t>
            </a:r>
            <a:r>
              <a:rPr lang="en-US" sz="1400" dirty="0" smtClean="0">
                <a:solidFill>
                  <a:srgbClr val="7F7F7F"/>
                </a:solidFill>
                <a:hlinkClick r:id="rId7"/>
              </a:rPr>
              <a:t>Webometrics</a:t>
            </a:r>
            <a:endParaRPr lang="en-US" sz="1400" dirty="0">
              <a:solidFill>
                <a:srgbClr val="7F7F7F"/>
              </a:solidFill>
            </a:endParaRPr>
          </a:p>
          <a:p>
            <a:endParaRPr lang="es-ES" dirty="0"/>
          </a:p>
        </p:txBody>
      </p:sp>
    </p:spTree>
    <p:extLst>
      <p:ext uri="{BB962C8B-B14F-4D97-AF65-F5344CB8AC3E}">
        <p14:creationId xmlns:p14="http://schemas.microsoft.com/office/powerpoint/2010/main" val="47179354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olumna.png"/>
          <p:cNvPicPr>
            <a:picLocks noChangeAspect="1"/>
          </p:cNvPicPr>
          <p:nvPr/>
        </p:nvPicPr>
        <p:blipFill rotWithShape="1">
          <a:blip r:embed="rId2" cstate="email">
            <a:extLst>
              <a:ext uri="{28A0092B-C50C-407E-A947-70E740481C1C}">
                <a14:useLocalDpi xmlns:a14="http://schemas.microsoft.com/office/drawing/2010/main" val="0"/>
              </a:ext>
            </a:extLst>
          </a:blip>
          <a:srcRect l="39755" r="41462"/>
          <a:stretch/>
        </p:blipFill>
        <p:spPr>
          <a:xfrm>
            <a:off x="106326" y="438671"/>
            <a:ext cx="1807534" cy="6858000"/>
          </a:xfrm>
          <a:prstGeom prst="rect">
            <a:avLst/>
          </a:prstGeom>
        </p:spPr>
      </p:pic>
      <p:pic>
        <p:nvPicPr>
          <p:cNvPr id="6" name="Imagen 5"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sp>
        <p:nvSpPr>
          <p:cNvPr id="7" name="Rectángulo 6"/>
          <p:cNvSpPr/>
          <p:nvPr/>
        </p:nvSpPr>
        <p:spPr>
          <a:xfrm>
            <a:off x="7158036" y="5892969"/>
            <a:ext cx="2499472" cy="567372"/>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a:endParaRPr lang="es-ES">
              <a:solidFill>
                <a:schemeClr val="accent5"/>
              </a:solidFill>
            </a:endParaRPr>
          </a:p>
        </p:txBody>
      </p:sp>
      <p:sp>
        <p:nvSpPr>
          <p:cNvPr id="8" name="CuadroTexto 7"/>
          <p:cNvSpPr txBox="1"/>
          <p:nvPr/>
        </p:nvSpPr>
        <p:spPr>
          <a:xfrm>
            <a:off x="7145209" y="3151742"/>
            <a:ext cx="2525122" cy="1384984"/>
          </a:xfrm>
          <a:prstGeom prst="rect">
            <a:avLst/>
          </a:prstGeom>
          <a:noFill/>
        </p:spPr>
        <p:txBody>
          <a:bodyPr wrap="square" lIns="91429" tIns="45715" rIns="91429" bIns="45715" rtlCol="0">
            <a:spAutoFit/>
          </a:bodyPr>
          <a:lstStyle/>
          <a:p>
            <a:pPr>
              <a:spcBef>
                <a:spcPts val="600"/>
              </a:spcBef>
            </a:pPr>
            <a:r>
              <a:rPr lang="en-US" sz="1200" dirty="0">
                <a:solidFill>
                  <a:schemeClr val="tx1">
                    <a:lumMod val="50000"/>
                    <a:lumOff val="50000"/>
                  </a:schemeClr>
                </a:solidFill>
              </a:rPr>
              <a:t>In April 2017, </a:t>
            </a:r>
            <a:r>
              <a:rPr lang="en-US" sz="1200" dirty="0" err="1">
                <a:solidFill>
                  <a:schemeClr val="tx1">
                    <a:lumMod val="50000"/>
                    <a:lumOff val="50000"/>
                  </a:schemeClr>
                </a:solidFill>
              </a:rPr>
              <a:t>Webometrics</a:t>
            </a:r>
            <a:r>
              <a:rPr lang="en-US" sz="1200" dirty="0">
                <a:solidFill>
                  <a:schemeClr val="tx1">
                    <a:lumMod val="50000"/>
                    <a:lumOff val="50000"/>
                  </a:schemeClr>
                </a:solidFill>
              </a:rPr>
              <a:t> has published a list of the most cited Spanish scientists. The study, based on citations from </a:t>
            </a:r>
            <a:r>
              <a:rPr lang="en-US" sz="1200" i="1" dirty="0">
                <a:solidFill>
                  <a:schemeClr val="tx1">
                    <a:lumMod val="50000"/>
                    <a:lumOff val="50000"/>
                  </a:schemeClr>
                </a:solidFill>
              </a:rPr>
              <a:t>Google Scholar</a:t>
            </a:r>
            <a:r>
              <a:rPr lang="en-US" sz="1200" dirty="0">
                <a:solidFill>
                  <a:schemeClr val="tx1">
                    <a:lumMod val="50000"/>
                    <a:lumOff val="50000"/>
                  </a:schemeClr>
                </a:solidFill>
              </a:rPr>
              <a:t>, includes </a:t>
            </a:r>
            <a:r>
              <a:rPr lang="en-US" sz="1200" b="1" dirty="0">
                <a:solidFill>
                  <a:schemeClr val="tx1">
                    <a:lumMod val="50000"/>
                    <a:lumOff val="50000"/>
                  </a:schemeClr>
                </a:solidFill>
              </a:rPr>
              <a:t>60 researchers of CIMNE</a:t>
            </a:r>
            <a:r>
              <a:rPr lang="en-US" sz="1200" dirty="0">
                <a:solidFill>
                  <a:schemeClr val="tx1">
                    <a:lumMod val="50000"/>
                    <a:lumOff val="50000"/>
                  </a:schemeClr>
                </a:solidFill>
              </a:rPr>
              <a:t> among the 29,038 most cited scientists of Spain</a:t>
            </a:r>
            <a:r>
              <a:rPr lang="en-US" sz="1200" dirty="0" smtClean="0">
                <a:solidFill>
                  <a:schemeClr val="tx1">
                    <a:lumMod val="50000"/>
                    <a:lumOff val="50000"/>
                  </a:schemeClr>
                </a:solidFill>
              </a:rPr>
              <a:t>.</a:t>
            </a:r>
            <a:endParaRPr lang="en-US" sz="1200" dirty="0" smtClean="0">
              <a:solidFill>
                <a:schemeClr val="tx1">
                  <a:lumMod val="50000"/>
                  <a:lumOff val="50000"/>
                </a:schemeClr>
              </a:solidFill>
            </a:endParaRPr>
          </a:p>
        </p:txBody>
      </p:sp>
      <p:sp>
        <p:nvSpPr>
          <p:cNvPr id="10" name="CuadroTexto 9"/>
          <p:cNvSpPr txBox="1"/>
          <p:nvPr/>
        </p:nvSpPr>
        <p:spPr>
          <a:xfrm>
            <a:off x="7272470" y="5902991"/>
            <a:ext cx="2284539" cy="877163"/>
          </a:xfrm>
          <a:prstGeom prst="rect">
            <a:avLst/>
          </a:prstGeom>
          <a:noFill/>
        </p:spPr>
        <p:txBody>
          <a:bodyPr wrap="square" rtlCol="0">
            <a:spAutoFit/>
          </a:bodyPr>
          <a:lstStyle/>
          <a:p>
            <a:r>
              <a:rPr lang="en-US" sz="1400" dirty="0">
                <a:solidFill>
                  <a:schemeClr val="tx1">
                    <a:lumMod val="65000"/>
                    <a:lumOff val="35000"/>
                  </a:schemeClr>
                </a:solidFill>
              </a:rPr>
              <a:t>Information at </a:t>
            </a:r>
            <a:r>
              <a:rPr lang="en-US" sz="1400" dirty="0" smtClean="0">
                <a:solidFill>
                  <a:schemeClr val="tx1">
                    <a:lumMod val="65000"/>
                    <a:lumOff val="35000"/>
                  </a:schemeClr>
                </a:solidFill>
              </a:rPr>
              <a:t>April 2017</a:t>
            </a:r>
            <a:endParaRPr lang="en-US" sz="1400" dirty="0" smtClean="0">
              <a:solidFill>
                <a:schemeClr val="accent5"/>
              </a:solidFill>
            </a:endParaRPr>
          </a:p>
          <a:p>
            <a:r>
              <a:rPr lang="en-US" sz="1400" dirty="0" smtClean="0">
                <a:solidFill>
                  <a:schemeClr val="accent5"/>
                </a:solidFill>
              </a:rPr>
              <a:t>Source: </a:t>
            </a:r>
            <a:r>
              <a:rPr lang="en-US" sz="1400" dirty="0" smtClean="0">
                <a:solidFill>
                  <a:srgbClr val="7F7F7F"/>
                </a:solidFill>
                <a:hlinkClick r:id="rId4"/>
              </a:rPr>
              <a:t>Webometrics</a:t>
            </a:r>
            <a:endParaRPr lang="en-US" sz="1400" dirty="0">
              <a:solidFill>
                <a:srgbClr val="7F7F7F"/>
              </a:solidFill>
            </a:endParaRPr>
          </a:p>
          <a:p>
            <a:endParaRPr lang="es-ES" dirty="0"/>
          </a:p>
        </p:txBody>
      </p:sp>
      <p:sp>
        <p:nvSpPr>
          <p:cNvPr id="12" name="Redondear rectángulo de esquina del mismo lado 11"/>
          <p:cNvSpPr/>
          <p:nvPr/>
        </p:nvSpPr>
        <p:spPr>
          <a:xfrm>
            <a:off x="1913860" y="-630410"/>
            <a:ext cx="5143720" cy="7090752"/>
          </a:xfrm>
          <a:prstGeom prst="round2Same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descr="research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593866"/>
            <a:ext cx="4919269" cy="5770770"/>
          </a:xfrm>
          <a:prstGeom prst="rect">
            <a:avLst/>
          </a:prstGeom>
        </p:spPr>
      </p:pic>
    </p:spTree>
    <p:extLst>
      <p:ext uri="{BB962C8B-B14F-4D97-AF65-F5344CB8AC3E}">
        <p14:creationId xmlns:p14="http://schemas.microsoft.com/office/powerpoint/2010/main" val="20951114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496276"/>
            <a:ext cx="9906000" cy="584765"/>
          </a:xfrm>
          <a:prstGeom prst="rect">
            <a:avLst/>
          </a:prstGeom>
          <a:noFill/>
        </p:spPr>
        <p:txBody>
          <a:bodyPr wrap="square" lIns="91429" tIns="45715" rIns="91429" bIns="45715" rtlCol="0">
            <a:spAutoFit/>
          </a:bodyPr>
          <a:lstStyle/>
          <a:p>
            <a:pPr lvl="0" algn="ctr"/>
            <a:r>
              <a:rPr lang="es-ES_tradnl" sz="3200" b="1" dirty="0">
                <a:solidFill>
                  <a:srgbClr val="FFFFFF"/>
                </a:solidFill>
                <a:hlinkClick r:id="rId2"/>
              </a:rPr>
              <a:t>CIMNE IN NUMBERS</a:t>
            </a:r>
            <a:endParaRPr lang="es-ES" sz="3200" b="1" dirty="0"/>
          </a:p>
        </p:txBody>
      </p:sp>
      <p:sp>
        <p:nvSpPr>
          <p:cNvPr id="6" name="CuadroTexto 5"/>
          <p:cNvSpPr txBox="1"/>
          <p:nvPr/>
        </p:nvSpPr>
        <p:spPr>
          <a:xfrm>
            <a:off x="7778580" y="2665391"/>
            <a:ext cx="1917403" cy="1815871"/>
          </a:xfrm>
          <a:prstGeom prst="rect">
            <a:avLst/>
          </a:prstGeom>
          <a:noFill/>
        </p:spPr>
        <p:txBody>
          <a:bodyPr wrap="square" lIns="91429" tIns="45715" rIns="91429" bIns="45715" rtlCol="0">
            <a:spAutoFit/>
          </a:bodyPr>
          <a:lstStyle/>
          <a:p>
            <a:r>
              <a:rPr lang="en-US" sz="1600" dirty="0">
                <a:solidFill>
                  <a:schemeClr val="tx1">
                    <a:lumMod val="65000"/>
                    <a:lumOff val="35000"/>
                  </a:schemeClr>
                </a:solidFill>
              </a:rPr>
              <a:t>More than </a:t>
            </a:r>
            <a:r>
              <a:rPr lang="en-US" sz="1600" b="1" dirty="0">
                <a:solidFill>
                  <a:schemeClr val="tx1">
                    <a:lumMod val="65000"/>
                    <a:lumOff val="35000"/>
                  </a:schemeClr>
                </a:solidFill>
              </a:rPr>
              <a:t>200 scientists </a:t>
            </a:r>
            <a:r>
              <a:rPr lang="es-ES_tradnl" sz="1600" dirty="0" err="1">
                <a:solidFill>
                  <a:schemeClr val="tx1">
                    <a:lumMod val="65000"/>
                    <a:lumOff val="35000"/>
                  </a:schemeClr>
                </a:solidFill>
              </a:rPr>
              <a:t>work</a:t>
            </a:r>
            <a:r>
              <a:rPr lang="es-ES_tradnl" sz="1600" dirty="0">
                <a:solidFill>
                  <a:schemeClr val="tx1">
                    <a:lumMod val="65000"/>
                    <a:lumOff val="35000"/>
                  </a:schemeClr>
                </a:solidFill>
              </a:rPr>
              <a:t> </a:t>
            </a:r>
            <a:r>
              <a:rPr lang="en-US" sz="1600" dirty="0">
                <a:solidFill>
                  <a:schemeClr val="tx1">
                    <a:lumMod val="65000"/>
                    <a:lumOff val="35000"/>
                  </a:schemeClr>
                </a:solidFill>
              </a:rPr>
              <a:t>at CIMNE.</a:t>
            </a:r>
          </a:p>
          <a:p>
            <a:r>
              <a:rPr lang="en-US" sz="1600" b="1" dirty="0">
                <a:solidFill>
                  <a:schemeClr val="tx1">
                    <a:lumMod val="65000"/>
                    <a:lumOff val="35000"/>
                  </a:schemeClr>
                </a:solidFill>
              </a:rPr>
              <a:t>29 researchers of CIMNE are faculty of the UPC </a:t>
            </a:r>
            <a:r>
              <a:rPr lang="en-US" sz="1600" b="1" dirty="0" err="1">
                <a:solidFill>
                  <a:schemeClr val="tx1">
                    <a:lumMod val="65000"/>
                    <a:lumOff val="35000"/>
                  </a:schemeClr>
                </a:solidFill>
              </a:rPr>
              <a:t>BarcelonaTech</a:t>
            </a:r>
            <a:r>
              <a:rPr lang="en-US" sz="1600" b="1" dirty="0">
                <a:solidFill>
                  <a:schemeClr val="tx1">
                    <a:lumMod val="65000"/>
                    <a:lumOff val="35000"/>
                  </a:schemeClr>
                </a:solidFill>
              </a:rPr>
              <a:t>.</a:t>
            </a:r>
            <a:endParaRPr lang="es-ES" sz="1600" b="1" dirty="0">
              <a:solidFill>
                <a:schemeClr val="tx1">
                  <a:lumMod val="65000"/>
                  <a:lumOff val="35000"/>
                </a:schemeClr>
              </a:solidFill>
            </a:endParaRPr>
          </a:p>
        </p:txBody>
      </p:sp>
      <p:pic>
        <p:nvPicPr>
          <p:cNvPr id="10" name="Imagen 9" descr="log-cimne-negro.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001" y="136247"/>
            <a:ext cx="1459649" cy="302424"/>
          </a:xfrm>
          <a:prstGeom prst="rect">
            <a:avLst/>
          </a:prstGeom>
        </p:spPr>
      </p:pic>
      <p:pic>
        <p:nvPicPr>
          <p:cNvPr id="3" name="Imagen 2" descr="staff-activities.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6341" y="1436251"/>
            <a:ext cx="7185127" cy="5103179"/>
          </a:xfrm>
          <a:prstGeom prst="rect">
            <a:avLst/>
          </a:prstGeom>
        </p:spPr>
      </p:pic>
    </p:spTree>
    <p:extLst>
      <p:ext uri="{BB962C8B-B14F-4D97-AF65-F5344CB8AC3E}">
        <p14:creationId xmlns:p14="http://schemas.microsoft.com/office/powerpoint/2010/main" val="4991048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xmlns:p14="http://schemas.microsoft.com/office/powerpoint/2010/main" spd="slow" advClick="0" advTm="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Personalizar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2357</Words>
  <Application>Microsoft Macintosh PowerPoint</Application>
  <PresentationFormat>A4 (210x297 mm)</PresentationFormat>
  <Paragraphs>256</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Tema de Office</vt:lpstr>
      <vt:lpstr>Presentación de PowerPoint</vt:lpstr>
      <vt:lpstr>Presentación de PowerPoint</vt:lpstr>
      <vt:lpstr>Presentación de PowerPoint</vt:lpstr>
      <vt:lpstr>RESEARCH in cimne: </vt:lpstr>
      <vt:lpstr>Presentación de PowerPoint</vt:lpstr>
      <vt:lpstr>Presentación de PowerPoint</vt:lpstr>
      <vt:lpstr>CIMNE RANKINGS </vt:lpstr>
      <vt:lpstr>Presentación de PowerPoint</vt:lpstr>
      <vt:lpstr>Presentación de PowerPoint</vt:lpstr>
      <vt:lpstr>Presentación de PowerPoint</vt:lpstr>
      <vt:lpstr>Presentación de PowerPoint</vt:lpstr>
      <vt:lpstr>Presentación de PowerPoint</vt:lpstr>
      <vt:lpstr>Cimne International branches</vt:lpstr>
      <vt:lpstr>Cimne ACTIVITIES IN ASIA PACIFIC</vt:lpstr>
      <vt:lpstr>Premises in spain</vt:lpstr>
      <vt:lpstr>Scientific societies</vt:lpstr>
      <vt:lpstr>Alliances</vt:lpstr>
      <vt:lpstr>Presentación de PowerPoint</vt:lpstr>
      <vt:lpstr>RTD projects</vt:lpstr>
      <vt:lpstr>STATISTICS OF EC PROJECTS</vt:lpstr>
      <vt:lpstr>Presentación de PowerPoint</vt:lpstr>
      <vt:lpstr>Presentación de PowerPoint</vt:lpstr>
      <vt:lpstr>TECHNOLOGY TRANSFER </vt:lpstr>
      <vt:lpstr>Presentación de PowerPoint</vt:lpstr>
      <vt:lpstr>INTERNATIONAL events </vt:lpstr>
      <vt:lpstr>NEXT INTERNATIONAL events ORGANIZED BY CIMNE CONGRESS BUREAU</vt:lpstr>
      <vt:lpstr>SEMINARS and COFFEE TALKS</vt:lpstr>
      <vt:lpstr>Post graduate studies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2016-07-15T06:54:08Z</dcterms:created>
  <dcterms:modified xsi:type="dcterms:W3CDTF">2017-05-31T08:39:08Z</dcterms:modified>
</cp:coreProperties>
</file>