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3" r:id="rId2"/>
    <p:sldId id="292" r:id="rId3"/>
    <p:sldId id="285" r:id="rId4"/>
    <p:sldId id="288" r:id="rId5"/>
    <p:sldId id="289" r:id="rId6"/>
    <p:sldId id="300" r:id="rId7"/>
    <p:sldId id="302" r:id="rId8"/>
    <p:sldId id="301" r:id="rId9"/>
    <p:sldId id="304" r:id="rId10"/>
    <p:sldId id="303" r:id="rId11"/>
    <p:sldId id="276" r:id="rId12"/>
    <p:sldId id="293" r:id="rId13"/>
    <p:sldId id="305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erico Parisi" initials="FP" lastIdx="1" clrIdx="0">
    <p:extLst>
      <p:ext uri="{19B8F6BF-5375-455C-9EA6-DF929625EA0E}">
        <p15:presenceInfo xmlns:p15="http://schemas.microsoft.com/office/powerpoint/2012/main" userId="c5eca3ad999ea4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6D8F8-98CE-4F52-9667-CB4DC6BCDD7E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C11FC-CE8C-4266-A256-03A89102A5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6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C11FC-CE8C-4266-A256-03A89102A56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7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C11FC-CE8C-4266-A256-03A89102A56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09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096EF-01A1-8B41-BE6F-D9BAC370A1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3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096EF-01A1-8B41-BE6F-D9BAC370A1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C89B8-BFD7-4F11-BE70-CA41EFB1A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B957A7-ED76-4FFC-A77D-49C7D577F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928F0D-3BE3-4F63-B58D-09881103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7CCC77-244C-475E-830E-9D5C36E4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DFA2A3-45AA-4DB1-8E6F-B6523EB4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70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66FC1-C935-4749-A2AD-0E41FC91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C372E4-14D0-4085-BA64-C7BB2C3BE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068B08-726A-4348-A9DF-DB343C34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A55FD9-CBFB-4F2E-A236-A31D472B6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CF6691-CAD8-4FF5-9EBC-1603B2D1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66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32661E-235F-4A74-84EC-08493A86F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258C1A-D1FF-42C8-B093-7FDA308F8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0ADBEA-2151-4D74-AFD0-BAFA8E39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D44856-C54E-4599-98E0-46DDF48F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270C5-96A8-4647-8FC5-AA4EE5A4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92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A7611-04F0-440F-9C22-212956C9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4A32F8-B23C-482A-86B5-40E70F22E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C40FAC-A024-4BE6-A5DD-A2A35CBC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311542-5386-4E5C-A780-FFAF9F64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F7BC9-0399-44F4-BE12-47DDBDD7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69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696A53-1A47-4EAC-A14A-4026957B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57D3B6-7544-4882-AE20-08F9E2E0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1A7745-05B2-4DFC-932C-B6476387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517DCD-5385-4A33-9EBC-656DD024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0A9877-281A-4B34-931F-40B004DF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04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13F60B-0E43-4F8A-9EA0-67433B43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91C865-D9C3-42F8-B719-6611508B7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5BEC1B-0DC4-4915-97DF-D0385EA57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55DAB4-E98B-4A2B-B0E0-035F7754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1B0348-59E7-4C78-8D88-C25122B6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D7828C-D884-4064-90AD-B81BD472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73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C0E4A-3D4C-459E-A271-030314D2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C1F20E-412B-4A8F-B00A-14917D47C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784CBC-8848-44A8-8B1F-D290FD470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B54E87-B84D-4302-AAC5-5B0D2653D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00C1FA-D3A9-4D9C-AC16-78648FA2D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E17315-FEB6-42AC-BD47-BCE14742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28B419F-4AF7-4595-B2C6-A4BAD395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D2E5BD-EE3E-47DF-8FCF-E4504DCC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796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ADE36F-6D24-4BDE-8749-E4E90778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11014B-4C05-415E-AC4C-48977CCC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C2DB80-DD38-441C-B584-4545EDA3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954274-2727-4CB5-9482-3A695EE6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11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3BFDB-4233-4BF8-AE26-827BCBEC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6884FA-D539-4E83-ABE2-055B82F0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83F29F-0FB4-4AC3-8855-86D3FE73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42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28A6C-8D64-4C04-8318-0B44EA10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EF3424-E599-46C5-914B-9B5DEE7E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3593B7-2A55-498C-830D-02B06E8FA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AAF073-45BB-4C9F-9AE7-E747DFC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018C8B-6366-4337-A16F-AF9854AF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5ADFD7-49BA-4120-8546-2CD9BFAD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02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7825D-D93F-4BA0-8209-3B465203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70D07D-81EB-4DA0-8F91-E20CF1F42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6754E4-348B-48A9-B692-6AC482425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4B7AA8-43DF-4E1F-B918-9D4FCC91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487393-5C8B-4BD6-8876-2340072B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CAD953-A4C0-47ED-BAB4-31E58EC7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06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5A638A9-3CEA-4A0B-9E6B-8A8F1EDD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BCC5A6-87F1-43A3-BD25-7A13FFBCE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72289E-5D4D-48F9-A182-B032432F0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B1B50-ACF5-4E9C-A947-69EA3354EA8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BEA7F8-5FE7-48C9-92AF-02D3A5001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8BE242-EA47-4440-B47C-3121D028D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6C0B-AA01-4083-8E1A-7C6B963AB0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29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emf"/><Relationship Id="rId18" Type="http://schemas.openxmlformats.org/officeDocument/2006/relationships/image" Target="../media/image5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17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em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emf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45.emf"/><Relationship Id="rId9" Type="http://schemas.openxmlformats.org/officeDocument/2006/relationships/image" Target="../media/image50.emf"/><Relationship Id="rId1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8" y="338555"/>
            <a:ext cx="8781175" cy="49394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1180" r="-400" b="820"/>
          <a:stretch/>
        </p:blipFill>
        <p:spPr>
          <a:xfrm>
            <a:off x="7637282" y="4303552"/>
            <a:ext cx="3278243" cy="184459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943052" y="4303553"/>
            <a:ext cx="956973" cy="17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6FFF9A-FFCD-4B65-B1B3-33C3223FC35C}"/>
              </a:ext>
            </a:extLst>
          </p:cNvPr>
          <p:cNvSpPr txBox="1"/>
          <p:nvPr/>
        </p:nvSpPr>
        <p:spPr>
          <a:xfrm>
            <a:off x="1515648" y="3018408"/>
            <a:ext cx="8781176" cy="1323439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ctr"/>
            <a:endParaRPr lang="it-IT" sz="2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 of a </a:t>
            </a:r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monocylindric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4-strokes </a:t>
            </a:r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project </a:t>
            </a:r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MotoStudent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</a:t>
            </a:r>
            <a:r>
              <a:rPr lang="it-IT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  <a:r>
              <a:rPr lang="it-IT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it-IT" sz="2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2DE2D2-C041-44B3-84BB-B545167DE533}"/>
              </a:ext>
            </a:extLst>
          </p:cNvPr>
          <p:cNvSpPr txBox="1"/>
          <p:nvPr/>
        </p:nvSpPr>
        <p:spPr>
          <a:xfrm>
            <a:off x="1285557" y="0"/>
            <a:ext cx="961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Motostudent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Sapienza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Gladiators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Racing team – 2016/18 </a:t>
            </a:r>
          </a:p>
        </p:txBody>
      </p:sp>
      <p:sp>
        <p:nvSpPr>
          <p:cNvPr id="6" name="Rettangolo 5"/>
          <p:cNvSpPr/>
          <p:nvPr/>
        </p:nvSpPr>
        <p:spPr>
          <a:xfrm>
            <a:off x="7637282" y="4340056"/>
            <a:ext cx="113655" cy="319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43958" b="46704"/>
          <a:stretch/>
        </p:blipFill>
        <p:spPr>
          <a:xfrm>
            <a:off x="1497842" y="6275532"/>
            <a:ext cx="7627875" cy="5241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55134" r="28804" b="36369"/>
          <a:stretch/>
        </p:blipFill>
        <p:spPr>
          <a:xfrm>
            <a:off x="6592591" y="6275532"/>
            <a:ext cx="4054628" cy="5241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B494607-3667-444C-A23C-F694E2F17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246" y="4990532"/>
            <a:ext cx="1854295" cy="117479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393709" y="4618289"/>
            <a:ext cx="1755513" cy="226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8BDA62C-8997-4AFE-9141-6CE2B917E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48" y="4231011"/>
            <a:ext cx="3196987" cy="19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A2750B5-DFE7-4A44-B630-890C09CF3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73" y="850172"/>
            <a:ext cx="3498663" cy="191425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6F8E4A-CE1B-460B-9AAC-2C4733F9C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966" y="850171"/>
            <a:ext cx="3498663" cy="19142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6E7B7A-88ED-42DF-B5F3-316A2BB9C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301"/>
          <a:stretch/>
        </p:blipFill>
        <p:spPr>
          <a:xfrm>
            <a:off x="852236" y="2939898"/>
            <a:ext cx="3938360" cy="28542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0C7716-F55D-4EA5-8872-CF350FFA0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429"/>
          <a:stretch/>
        </p:blipFill>
        <p:spPr>
          <a:xfrm>
            <a:off x="7401405" y="2939898"/>
            <a:ext cx="4008472" cy="28542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0427C8-6143-49C6-9B6D-E481CEA6B3E3}"/>
              </a:ext>
            </a:extLst>
          </p:cNvPr>
          <p:cNvSpPr txBox="1"/>
          <p:nvPr/>
        </p:nvSpPr>
        <p:spPr>
          <a:xfrm>
            <a:off x="5061902" y="1607245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Enginesym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B87338-DA27-42DC-B3BF-1E21F2BE2336}"/>
              </a:ext>
            </a:extLst>
          </p:cNvPr>
          <p:cNvSpPr txBox="1"/>
          <p:nvPr/>
        </p:nvSpPr>
        <p:spPr>
          <a:xfrm>
            <a:off x="5076042" y="4450536"/>
            <a:ext cx="203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2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75" y="3106305"/>
            <a:ext cx="2147453" cy="28632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3" y="3765879"/>
            <a:ext cx="3917680" cy="22036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 t="23180" r="21804" b="7968"/>
          <a:stretch/>
        </p:blipFill>
        <p:spPr>
          <a:xfrm>
            <a:off x="9011028" y="964735"/>
            <a:ext cx="1679792" cy="14710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19DADB3-0B71-4230-A790-60793CEE18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r="4706" b="5264"/>
          <a:stretch/>
        </p:blipFill>
        <p:spPr>
          <a:xfrm>
            <a:off x="1450613" y="1062523"/>
            <a:ext cx="3722663" cy="26589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329662-B1A3-42F7-BBB4-99E50B070912}"/>
              </a:ext>
            </a:extLst>
          </p:cNvPr>
          <p:cNvSpPr txBox="1"/>
          <p:nvPr/>
        </p:nvSpPr>
        <p:spPr>
          <a:xfrm>
            <a:off x="3418240" y="176738"/>
            <a:ext cx="5355520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race – </a:t>
            </a:r>
            <a:r>
              <a:rPr lang="it-IT" sz="2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Aragon</a:t>
            </a:r>
            <a:r>
              <a:rPr lang="it-IT" sz="2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Motorland</a:t>
            </a:r>
            <a:r>
              <a:rPr lang="it-IT" sz="2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07/10/2018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01BAFE-E113-4530-A993-F00F6E998FAF}"/>
              </a:ext>
            </a:extLst>
          </p:cNvPr>
          <p:cNvSpPr txBox="1"/>
          <p:nvPr/>
        </p:nvSpPr>
        <p:spPr>
          <a:xfrm>
            <a:off x="1417343" y="703759"/>
            <a:ext cx="331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World’s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Best Rookie Team 2018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6F21AA1-8045-4262-955D-45D25FF18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27" y="1193764"/>
            <a:ext cx="3098865" cy="55971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1F2861-2BDB-4F6E-A051-6BEA251D1D4F}"/>
              </a:ext>
            </a:extLst>
          </p:cNvPr>
          <p:cNvSpPr txBox="1"/>
          <p:nvPr/>
        </p:nvSpPr>
        <p:spPr>
          <a:xfrm>
            <a:off x="6022805" y="69319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9° place 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63D80B5-D58C-412F-A1C7-F73BD301C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5A38F11-4DB0-4302-AEAC-F134171B3A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ECE78DC-AD34-4DDD-AE1B-2879126E0AAA}"/>
              </a:ext>
            </a:extLst>
          </p:cNvPr>
          <p:cNvSpPr/>
          <p:nvPr/>
        </p:nvSpPr>
        <p:spPr>
          <a:xfrm>
            <a:off x="2074817" y="2509930"/>
            <a:ext cx="3021874" cy="11321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C85814D-D52D-414D-ADA8-90BCA9AB5D2D}"/>
              </a:ext>
            </a:extLst>
          </p:cNvPr>
          <p:cNvSpPr/>
          <p:nvPr/>
        </p:nvSpPr>
        <p:spPr>
          <a:xfrm>
            <a:off x="5880463" y="3361509"/>
            <a:ext cx="2373491" cy="9184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31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99" y="3842866"/>
            <a:ext cx="762812" cy="636350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79" y="1270311"/>
            <a:ext cx="793103" cy="4236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7" y="3611136"/>
            <a:ext cx="1352032" cy="8112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1" y="642938"/>
            <a:ext cx="1122529" cy="15885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44" y="3474524"/>
            <a:ext cx="1207403" cy="17086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69EAE08-4EDC-044D-A245-A661A25AB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764" y="2205539"/>
            <a:ext cx="5995445" cy="13245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CF12E9-FF09-B14E-A5C4-5546118C2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2022" y="3699133"/>
            <a:ext cx="2138866" cy="7528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867F52-D0F2-F148-ABE8-49ACFA081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638" y="4929244"/>
            <a:ext cx="2054703" cy="60397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4E6EA4C-2348-DD4D-A118-16146D023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3684" y="3824721"/>
            <a:ext cx="1269206" cy="74295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C88B1E6-4728-DC4F-BBD7-8D355E51E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4203" y="4968027"/>
            <a:ext cx="1640681" cy="43338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CAF9D5F-3DA4-9043-B1D3-985036495F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748" b="26650"/>
          <a:stretch/>
        </p:blipFill>
        <p:spPr>
          <a:xfrm>
            <a:off x="1699397" y="4867227"/>
            <a:ext cx="2040732" cy="69795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B3046D8-771A-014A-92A7-EF880D58E4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3509" y="4773825"/>
            <a:ext cx="1333859" cy="94011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5A1D0E-D345-004C-A104-63B182273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9388" y="1286700"/>
            <a:ext cx="1177692" cy="42060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025A2F23-F534-124A-887A-61BA21AFCF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2904" y="4748514"/>
            <a:ext cx="1366205" cy="96543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958DDAB-651D-A640-A89C-C8DB33D3E09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640" t="10232" r="13151" b="11176"/>
          <a:stretch/>
        </p:blipFill>
        <p:spPr>
          <a:xfrm>
            <a:off x="1472021" y="1792501"/>
            <a:ext cx="1786432" cy="191777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C5C17CC-447D-F14C-B05E-36B61A3437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5849" y="3330436"/>
            <a:ext cx="1411042" cy="199680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C422DDD-B180-2A4D-AA3A-844CE47A8EB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7367" y="2070514"/>
            <a:ext cx="1272768" cy="119433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98AE10-7371-430E-B246-470A005E60CA}"/>
              </a:ext>
            </a:extLst>
          </p:cNvPr>
          <p:cNvSpPr txBox="1"/>
          <p:nvPr/>
        </p:nvSpPr>
        <p:spPr>
          <a:xfrm>
            <a:off x="5023775" y="151200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2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81F8C21-043F-4BA5-9147-D8608E0CA8E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84C56E2-EB43-452D-A00E-913FBC7BF93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0320F1-6F76-4D8F-8C63-4A4603D917CA}"/>
              </a:ext>
            </a:extLst>
          </p:cNvPr>
          <p:cNvSpPr txBox="1"/>
          <p:nvPr/>
        </p:nvSpPr>
        <p:spPr>
          <a:xfrm>
            <a:off x="5518420" y="5894787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/>
              <a:t>Thank </a:t>
            </a:r>
            <a:r>
              <a:rPr lang="it-IT" sz="2800" b="1" i="1" dirty="0" err="1"/>
              <a:t>you</a:t>
            </a:r>
            <a:endParaRPr lang="it-IT" sz="2800" b="1" i="1" dirty="0"/>
          </a:p>
        </p:txBody>
      </p:sp>
    </p:spTree>
    <p:extLst>
      <p:ext uri="{BB962C8B-B14F-4D97-AF65-F5344CB8AC3E}">
        <p14:creationId xmlns:p14="http://schemas.microsoft.com/office/powerpoint/2010/main" val="1123566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98AE10-7371-430E-B246-470A005E60CA}"/>
              </a:ext>
            </a:extLst>
          </p:cNvPr>
          <p:cNvSpPr txBox="1"/>
          <p:nvPr/>
        </p:nvSpPr>
        <p:spPr>
          <a:xfrm>
            <a:off x="5023775" y="151200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it-IT" sz="2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D81F8C21-043F-4BA5-9147-D8608E0CA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84C56E2-EB43-452D-A00E-913FBC7B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405608-E51D-4649-B532-738B77A9245B}"/>
              </a:ext>
            </a:extLst>
          </p:cNvPr>
          <p:cNvSpPr txBox="1"/>
          <p:nvPr/>
        </p:nvSpPr>
        <p:spPr>
          <a:xfrm>
            <a:off x="662275" y="1951672"/>
            <a:ext cx="11443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Fondamenti di Meccanica Teorica e Applicata, N. </a:t>
            </a:r>
            <a:r>
              <a:rPr lang="it-IT" dirty="0" err="1"/>
              <a:t>Bachschmid</a:t>
            </a:r>
            <a:r>
              <a:rPr lang="it-IT" dirty="0"/>
              <a:t>, S. Bruni, A. Collina, B. </a:t>
            </a:r>
            <a:r>
              <a:rPr lang="it-IT" dirty="0" err="1"/>
              <a:t>Pizzigoni</a:t>
            </a:r>
            <a:r>
              <a:rPr lang="it-IT" dirty="0"/>
              <a:t>, F. Resta, A. </a:t>
            </a:r>
            <a:r>
              <a:rPr lang="it-IT" dirty="0" err="1"/>
              <a:t>Zasso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Motori a Combustione Interna, G. Ferrari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Internal Combustion Engine Fundamentals, J. B. Heywood</a:t>
            </a:r>
          </a:p>
          <a:p>
            <a:pPr marL="285750" indent="-285750">
              <a:buFontTx/>
              <a:buChar char="-"/>
            </a:pPr>
            <a:r>
              <a:rPr lang="it-IT" dirty="0"/>
              <a:t>MSV –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Motostudent</a:t>
            </a:r>
            <a:r>
              <a:rPr lang="it-IT" dirty="0"/>
              <a:t> International </a:t>
            </a:r>
            <a:r>
              <a:rPr lang="it-IT" dirty="0" err="1"/>
              <a:t>Competition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 err="1"/>
              <a:t>Ktm</a:t>
            </a:r>
            <a:r>
              <a:rPr lang="en-US" dirty="0"/>
              <a:t> RC 250 Service Manual, KTM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07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2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24578" b="11970"/>
          <a:stretch/>
        </p:blipFill>
        <p:spPr>
          <a:xfrm>
            <a:off x="1139366" y="-5713"/>
            <a:ext cx="9909634" cy="6863413"/>
          </a:xfrm>
          <a:prstGeom prst="rect">
            <a:avLst/>
          </a:prstGeom>
          <a:effectLst/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97195" y="3926206"/>
            <a:ext cx="2181293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University Student teams among all over the world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3592212" y="219887"/>
            <a:ext cx="5365347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 Engineering Foundation &amp; </a:t>
            </a:r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TechnoPark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MotorLand</a:t>
            </a: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Freccia a destra 39"/>
          <p:cNvSpPr/>
          <p:nvPr/>
        </p:nvSpPr>
        <p:spPr>
          <a:xfrm rot="5400000">
            <a:off x="5851387" y="1563487"/>
            <a:ext cx="834084" cy="3735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1473396" y="2559945"/>
            <a:ext cx="9388090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MOTOSTUDENT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COMPETITION – 2018 -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4955268" y="3493431"/>
            <a:ext cx="1928895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knowledge acquired during their university studies in a real industrial project</a:t>
            </a:r>
          </a:p>
        </p:txBody>
      </p:sp>
      <p:sp>
        <p:nvSpPr>
          <p:cNvPr id="47" name="Freccia a destra 46"/>
          <p:cNvSpPr/>
          <p:nvPr/>
        </p:nvSpPr>
        <p:spPr>
          <a:xfrm rot="5400000">
            <a:off x="2434042" y="3267164"/>
            <a:ext cx="531492" cy="33501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/>
          <p:cNvSpPr/>
          <p:nvPr/>
        </p:nvSpPr>
        <p:spPr>
          <a:xfrm>
            <a:off x="8294208" y="3528548"/>
            <a:ext cx="2567278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Designing, developing and manufacturing a real racing motorbike prototype, which will be evaluated and tested in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Motorland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Aragón FIM Circuit. </a:t>
            </a:r>
          </a:p>
        </p:txBody>
      </p:sp>
      <p:sp>
        <p:nvSpPr>
          <p:cNvPr id="53" name="Freccia a destra 52"/>
          <p:cNvSpPr/>
          <p:nvPr/>
        </p:nvSpPr>
        <p:spPr>
          <a:xfrm>
            <a:off x="7033607" y="4206580"/>
            <a:ext cx="1092391" cy="40011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22315" y="3833271"/>
            <a:ext cx="59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7256431" y="3838269"/>
            <a:ext cx="42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3" t="72880" r="7302" b="6366"/>
          <a:stretch/>
        </p:blipFill>
        <p:spPr>
          <a:xfrm>
            <a:off x="9487399" y="219888"/>
            <a:ext cx="1292694" cy="116659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4133" r="74073" b="9457"/>
          <a:stretch/>
        </p:blipFill>
        <p:spPr>
          <a:xfrm>
            <a:off x="1239149" y="240300"/>
            <a:ext cx="2053553" cy="96304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62388" r="23258"/>
          <a:stretch/>
        </p:blipFill>
        <p:spPr>
          <a:xfrm>
            <a:off x="4601271" y="5648823"/>
            <a:ext cx="2636887" cy="1132148"/>
          </a:xfrm>
          <a:prstGeom prst="rect">
            <a:avLst/>
          </a:prstGeom>
        </p:spPr>
      </p:pic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474593AA-785C-4914-AC9D-5F6AA1E8EDF8}"/>
              </a:ext>
            </a:extLst>
          </p:cNvPr>
          <p:cNvSpPr/>
          <p:nvPr/>
        </p:nvSpPr>
        <p:spPr>
          <a:xfrm>
            <a:off x="3759550" y="4171843"/>
            <a:ext cx="1092391" cy="40011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7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848ED695-0662-499C-94F9-8D0805725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"/>
            <a:ext cx="5817407" cy="69655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7869" r="51803" b="16778"/>
          <a:stretch/>
        </p:blipFill>
        <p:spPr>
          <a:xfrm>
            <a:off x="7079622" y="826491"/>
            <a:ext cx="3870108" cy="22438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2" t="20520" r="3054" b="7142"/>
          <a:stretch/>
        </p:blipFill>
        <p:spPr>
          <a:xfrm>
            <a:off x="7014449" y="579478"/>
            <a:ext cx="4899383" cy="574142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26329" y="2290015"/>
            <a:ext cx="5038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Engine: KTM RC 250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monocylinder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526329" y="3189545"/>
            <a:ext cx="5038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Tyres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DUNLOP, Front 90/70 R17, Rear 115/70 R17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526329" y="4050088"/>
            <a:ext cx="503818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Rims: OZ da 17”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526329" y="4659295"/>
            <a:ext cx="503818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Braking system: J. Juan, radial calipers and brake master cylinder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526330" y="1321896"/>
            <a:ext cx="5038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prototype must be equipped with the following mandatory components: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965F1E-85EF-4028-B28C-E9D2DA8B79AD}"/>
              </a:ext>
            </a:extLst>
          </p:cNvPr>
          <p:cNvSpPr txBox="1"/>
          <p:nvPr/>
        </p:nvSpPr>
        <p:spPr>
          <a:xfrm>
            <a:off x="7615216" y="191766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  <a:endParaRPr lang="it-IT" sz="2200" b="1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C771E4B-4145-4E96-975D-04570F795D6B}"/>
              </a:ext>
            </a:extLst>
          </p:cNvPr>
          <p:cNvSpPr txBox="1"/>
          <p:nvPr/>
        </p:nvSpPr>
        <p:spPr>
          <a:xfrm>
            <a:off x="2321539" y="191765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Motostudent</a:t>
            </a:r>
            <a:r>
              <a:rPr lang="it-IT" sz="2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kit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F5DDF922-E7CD-4211-8681-4358D3D29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4F55C1-93CA-4D75-9359-02E1BFACB70F}"/>
              </a:ext>
            </a:extLst>
          </p:cNvPr>
          <p:cNvSpPr txBox="1"/>
          <p:nvPr/>
        </p:nvSpPr>
        <p:spPr>
          <a:xfrm>
            <a:off x="5542004" y="925828"/>
            <a:ext cx="507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team is formed by 18 students, divided in five different units: Chassis, Engine, Aerodynamics, Electronics and Operations.</a:t>
            </a:r>
          </a:p>
          <a:p>
            <a:pPr algn="just"/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academic coordinator is Antonio Carcaterra, full professor at the Mechanical and Aerospace department in Sapienza and president of Sapienza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Innovazione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526329" y="1445099"/>
            <a:ext cx="24045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Foto del team 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1" t="65590" b="15655"/>
          <a:stretch/>
        </p:blipFill>
        <p:spPr>
          <a:xfrm>
            <a:off x="2634677" y="6070393"/>
            <a:ext cx="2400068" cy="61278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3" t="72880" r="7302" b="6366"/>
          <a:stretch/>
        </p:blipFill>
        <p:spPr>
          <a:xfrm>
            <a:off x="6386917" y="6028175"/>
            <a:ext cx="772809" cy="697423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4133" r="74073" b="9457"/>
          <a:stretch/>
        </p:blipFill>
        <p:spPr>
          <a:xfrm>
            <a:off x="7425876" y="6098045"/>
            <a:ext cx="1182609" cy="55460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AF06D75-E3A6-4E86-A333-ED0539B64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96" y="5998044"/>
            <a:ext cx="819871" cy="76809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33159" r="56032" b="15669"/>
          <a:stretch/>
        </p:blipFill>
        <p:spPr>
          <a:xfrm>
            <a:off x="1574734" y="3424200"/>
            <a:ext cx="3687504" cy="2489853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29774" r="7288" b="9984"/>
          <a:stretch/>
        </p:blipFill>
        <p:spPr>
          <a:xfrm>
            <a:off x="7106363" y="3433569"/>
            <a:ext cx="3584459" cy="253180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F32E7A-C06A-4BE3-954D-BEF8C75377BB}"/>
              </a:ext>
            </a:extLst>
          </p:cNvPr>
          <p:cNvSpPr txBox="1"/>
          <p:nvPr/>
        </p:nvSpPr>
        <p:spPr>
          <a:xfrm>
            <a:off x="5542005" y="331146"/>
            <a:ext cx="5045869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Sapienza </a:t>
            </a:r>
            <a:r>
              <a:rPr lang="it-IT" sz="22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Gladiators</a:t>
            </a:r>
            <a:r>
              <a:rPr lang="it-IT" sz="2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Racing Team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F5EC4A-A5FE-45D6-A4A0-4ECDD5E19164}"/>
              </a:ext>
            </a:extLst>
          </p:cNvPr>
          <p:cNvSpPr txBox="1"/>
          <p:nvPr/>
        </p:nvSpPr>
        <p:spPr>
          <a:xfrm>
            <a:off x="7867019" y="2921146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2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olidFill>
                  <a:srgbClr val="404040"/>
                </a:solidFill>
              </a:rPr>
              <a:t>Biga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8B2CCF-BE30-4DB6-A9B1-D7912E3BB9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18117" r="347" b="22711"/>
          <a:stretch/>
        </p:blipFill>
        <p:spPr>
          <a:xfrm>
            <a:off x="1574735" y="858604"/>
            <a:ext cx="3230695" cy="191165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E80F0AA-B048-493F-BD38-BAB50BC76D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3C44BDE-4ADA-446C-A9A5-F60289918A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75658" r="3973" b="5725"/>
          <a:stretch/>
        </p:blipFill>
        <p:spPr>
          <a:xfrm>
            <a:off x="1989160" y="4737094"/>
            <a:ext cx="4776718" cy="103723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25158" r="3720" b="36630"/>
          <a:stretch/>
        </p:blipFill>
        <p:spPr>
          <a:xfrm>
            <a:off x="6834117" y="1189102"/>
            <a:ext cx="3903260" cy="21290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65123" r="57015" b="12835"/>
          <a:stretch/>
        </p:blipFill>
        <p:spPr>
          <a:xfrm>
            <a:off x="6929653" y="4546024"/>
            <a:ext cx="3821373" cy="12283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1" t="20753" r="8679" b="64797"/>
          <a:stretch/>
        </p:blipFill>
        <p:spPr>
          <a:xfrm>
            <a:off x="6888709" y="3386175"/>
            <a:ext cx="3862317" cy="80521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CC0E740-E7D3-4B86-87AE-1A1F8F0D7A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0" y="1181609"/>
            <a:ext cx="4776718" cy="31976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E4626A-414B-44BE-A0CB-69CEBEF47132}"/>
              </a:ext>
            </a:extLst>
          </p:cNvPr>
          <p:cNvSpPr txBox="1"/>
          <p:nvPr/>
        </p:nvSpPr>
        <p:spPr>
          <a:xfrm>
            <a:off x="7975579" y="403585"/>
            <a:ext cx="2720855" cy="430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noFill/>
            <a:beve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9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F06AC0-3A4D-4F58-8B52-34C7D908C9F7}"/>
              </a:ext>
            </a:extLst>
          </p:cNvPr>
          <p:cNvSpPr txBox="1"/>
          <p:nvPr/>
        </p:nvSpPr>
        <p:spPr>
          <a:xfrm>
            <a:off x="4506898" y="798990"/>
            <a:ext cx="3178204" cy="461665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63C233-8679-4418-B6BC-48A725DE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57" y="1444284"/>
            <a:ext cx="4146332" cy="34110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38E8BE-FE55-4240-9BA0-02D12278D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539" y="1412825"/>
            <a:ext cx="3178204" cy="33303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487EAA-7A4A-4DCD-8FCB-EED11A574A2D}"/>
              </a:ext>
            </a:extLst>
          </p:cNvPr>
          <p:cNvSpPr txBox="1"/>
          <p:nvPr/>
        </p:nvSpPr>
        <p:spPr>
          <a:xfrm>
            <a:off x="1837875" y="4982830"/>
            <a:ext cx="187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- Pressure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972054-71E4-46FA-9E19-A1743F62D478}"/>
              </a:ext>
            </a:extLst>
          </p:cNvPr>
          <p:cNvSpPr txBox="1"/>
          <p:nvPr/>
        </p:nvSpPr>
        <p:spPr>
          <a:xfrm>
            <a:off x="8263405" y="4982830"/>
            <a:ext cx="228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combustion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D837CFA-65B5-4DC2-8FC3-A566A7D03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51" y="2559225"/>
            <a:ext cx="2609325" cy="86977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8B336DB-FF51-4377-8D3C-50FFD4663518}"/>
              </a:ext>
            </a:extLst>
          </p:cNvPr>
          <p:cNvSpPr txBox="1"/>
          <p:nvPr/>
        </p:nvSpPr>
        <p:spPr>
          <a:xfrm>
            <a:off x="5514380" y="3259723"/>
            <a:ext cx="1560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42180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1EF3F1-FAEB-4421-9316-E5D4864CA259}"/>
              </a:ext>
            </a:extLst>
          </p:cNvPr>
          <p:cNvSpPr txBox="1"/>
          <p:nvPr/>
        </p:nvSpPr>
        <p:spPr>
          <a:xfrm>
            <a:off x="3734005" y="496815"/>
            <a:ext cx="5760507" cy="461665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damper</a:t>
            </a:r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mass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9D4EA9-34FC-4116-8C50-971F12820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9" t="55010"/>
          <a:stretch/>
        </p:blipFill>
        <p:spPr>
          <a:xfrm>
            <a:off x="1295008" y="1433207"/>
            <a:ext cx="5183839" cy="33673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8795E3-08A3-4176-8E2C-3194D924F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53" r="23798"/>
          <a:stretch/>
        </p:blipFill>
        <p:spPr>
          <a:xfrm>
            <a:off x="6925816" y="2091709"/>
            <a:ext cx="4620155" cy="20688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FE63C5-C192-438B-A766-5CDD4B5A36DF}"/>
              </a:ext>
            </a:extLst>
          </p:cNvPr>
          <p:cNvSpPr txBox="1"/>
          <p:nvPr/>
        </p:nvSpPr>
        <p:spPr>
          <a:xfrm>
            <a:off x="8700939" y="4290294"/>
            <a:ext cx="10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</a:t>
            </a:r>
          </a:p>
        </p:txBody>
      </p:sp>
    </p:spTree>
    <p:extLst>
      <p:ext uri="{BB962C8B-B14F-4D97-AF65-F5344CB8AC3E}">
        <p14:creationId xmlns:p14="http://schemas.microsoft.com/office/powerpoint/2010/main" val="86122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A4F95E-B08E-43CF-B033-D1579ADF053A}"/>
              </a:ext>
            </a:extLst>
          </p:cNvPr>
          <p:cNvSpPr txBox="1"/>
          <p:nvPr/>
        </p:nvSpPr>
        <p:spPr>
          <a:xfrm>
            <a:off x="4886415" y="362851"/>
            <a:ext cx="2987964" cy="461665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maximise</a:t>
            </a:r>
            <a:r>
              <a:rPr lang="it-IT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it-IT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850DAD-0D6E-4CF9-8413-D216BEA33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6"/>
          <a:stretch/>
        </p:blipFill>
        <p:spPr>
          <a:xfrm>
            <a:off x="673646" y="1577554"/>
            <a:ext cx="4528545" cy="31309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5592C5-8AC0-4B1C-BBD2-D610C7A3A809}"/>
              </a:ext>
            </a:extLst>
          </p:cNvPr>
          <p:cNvSpPr txBox="1"/>
          <p:nvPr/>
        </p:nvSpPr>
        <p:spPr>
          <a:xfrm>
            <a:off x="1155861" y="4853434"/>
            <a:ext cx="356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on the valve –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Crank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CF8DA1C-CB1E-430B-8C77-B164C3B8E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1" y="2373175"/>
            <a:ext cx="2356413" cy="87115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D4541D-89B0-4AE6-A341-62BD05EB0D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59"/>
          <a:stretch/>
        </p:blipFill>
        <p:spPr>
          <a:xfrm>
            <a:off x="7875162" y="1513540"/>
            <a:ext cx="3261478" cy="343771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BA50D87-D2A7-48A8-BACA-726F9806940C}"/>
              </a:ext>
            </a:extLst>
          </p:cNvPr>
          <p:cNvSpPr txBox="1"/>
          <p:nvPr/>
        </p:nvSpPr>
        <p:spPr>
          <a:xfrm>
            <a:off x="5483609" y="3059668"/>
            <a:ext cx="18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Filling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coefficient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1667C87-2147-45FF-BEB7-C9A094E14AF2}"/>
              </a:ext>
            </a:extLst>
          </p:cNvPr>
          <p:cNvSpPr txBox="1"/>
          <p:nvPr/>
        </p:nvSpPr>
        <p:spPr>
          <a:xfrm>
            <a:off x="8798720" y="4853434"/>
            <a:ext cx="141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frequency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9C354C-D443-492A-A300-67CE4F3A2B7E}"/>
              </a:ext>
            </a:extLst>
          </p:cNvPr>
          <p:cNvSpPr txBox="1"/>
          <p:nvPr/>
        </p:nvSpPr>
        <p:spPr>
          <a:xfrm>
            <a:off x="3412469" y="968973"/>
            <a:ext cx="551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</a:t>
            </a:r>
          </a:p>
        </p:txBody>
      </p:sp>
    </p:spTree>
    <p:extLst>
      <p:ext uri="{BB962C8B-B14F-4D97-AF65-F5344CB8AC3E}">
        <p14:creationId xmlns:p14="http://schemas.microsoft.com/office/powerpoint/2010/main" val="300063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0DA827-A25A-4BB7-9F8D-0F50DF67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8" t="4299" b="77495"/>
          <a:stretch/>
        </p:blipFill>
        <p:spPr>
          <a:xfrm>
            <a:off x="9405641" y="6245123"/>
            <a:ext cx="1456213" cy="52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8559CF-0848-4823-B290-E97F35A5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5" b="77124"/>
          <a:stretch/>
        </p:blipFill>
        <p:spPr>
          <a:xfrm>
            <a:off x="1488973" y="5969575"/>
            <a:ext cx="944814" cy="8042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CF721D-DC87-4270-AF3A-65021B46B021}"/>
              </a:ext>
            </a:extLst>
          </p:cNvPr>
          <p:cNvSpPr txBox="1"/>
          <p:nvPr/>
        </p:nvSpPr>
        <p:spPr>
          <a:xfrm>
            <a:off x="4659880" y="382044"/>
            <a:ext cx="2872240" cy="461665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Enginesym</a:t>
            </a:r>
            <a:endParaRPr lang="it-IT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97A987-3FC8-4E03-874F-3AFCFF6F3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55" y="1301048"/>
            <a:ext cx="4583677" cy="38660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C8CBA8-6A63-4832-816E-E10657287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" y="1218897"/>
            <a:ext cx="5133976" cy="394817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59701B-1971-4F7A-B8CF-44191A03CC2C}"/>
              </a:ext>
            </a:extLst>
          </p:cNvPr>
          <p:cNvSpPr txBox="1"/>
          <p:nvPr/>
        </p:nvSpPr>
        <p:spPr>
          <a:xfrm>
            <a:off x="2993303" y="5269771"/>
            <a:ext cx="107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file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B7AAE4-19C3-43AF-810E-84A9C3E52E2B}"/>
              </a:ext>
            </a:extLst>
          </p:cNvPr>
          <p:cNvSpPr txBox="1"/>
          <p:nvPr/>
        </p:nvSpPr>
        <p:spPr>
          <a:xfrm>
            <a:off x="8805156" y="5269771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file</a:t>
            </a:r>
          </a:p>
        </p:txBody>
      </p:sp>
    </p:spTree>
    <p:extLst>
      <p:ext uri="{BB962C8B-B14F-4D97-AF65-F5344CB8AC3E}">
        <p14:creationId xmlns:p14="http://schemas.microsoft.com/office/powerpoint/2010/main" val="2012668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336</Words>
  <Application>Microsoft Office PowerPoint</Application>
  <PresentationFormat>Widescreen</PresentationFormat>
  <Paragraphs>57</Paragraphs>
  <Slides>13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Federico Parisi</dc:creator>
  <cp:lastModifiedBy>Federico Parisi</cp:lastModifiedBy>
  <cp:revision>14</cp:revision>
  <dcterms:created xsi:type="dcterms:W3CDTF">2019-11-13T09:59:26Z</dcterms:created>
  <dcterms:modified xsi:type="dcterms:W3CDTF">2019-11-14T19:57:03Z</dcterms:modified>
</cp:coreProperties>
</file>