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8" r:id="rId2"/>
    <p:sldMasterId id="2147483787" r:id="rId3"/>
    <p:sldMasterId id="2147483915" r:id="rId4"/>
    <p:sldMasterId id="2147483792" r:id="rId5"/>
    <p:sldMasterId id="2147483774" r:id="rId6"/>
    <p:sldMasterId id="2147483789" r:id="rId7"/>
  </p:sldMasterIdLst>
  <p:notesMasterIdLst>
    <p:notesMasterId r:id="rId19"/>
  </p:notesMasterIdLst>
  <p:handoutMasterIdLst>
    <p:handoutMasterId r:id="rId20"/>
  </p:handoutMasterIdLst>
  <p:sldIdLst>
    <p:sldId id="982" r:id="rId8"/>
    <p:sldId id="983" r:id="rId9"/>
    <p:sldId id="984" r:id="rId10"/>
    <p:sldId id="985" r:id="rId11"/>
    <p:sldId id="987" r:id="rId12"/>
    <p:sldId id="1003" r:id="rId13"/>
    <p:sldId id="1004" r:id="rId14"/>
    <p:sldId id="1005" r:id="rId15"/>
    <p:sldId id="989" r:id="rId16"/>
    <p:sldId id="990" r:id="rId17"/>
    <p:sldId id="986" r:id="rId18"/>
  </p:sldIdLst>
  <p:sldSz cx="10080625" cy="7561263"/>
  <p:notesSz cx="9774238" cy="6724650"/>
  <p:defaultTextStyle>
    <a:defPPr>
      <a:defRPr lang="de-DE"/>
    </a:defPPr>
    <a:lvl1pPr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03238" indent="-46038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06475" indent="-92075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511300" indent="-139700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014538" indent="-185738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>
          <p15:clr>
            <a:srgbClr val="A4A3A4"/>
          </p15:clr>
        </p15:guide>
        <p15:guide id="2" pos="2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19" userDrawn="1">
          <p15:clr>
            <a:srgbClr val="A4A3A4"/>
          </p15:clr>
        </p15:guide>
        <p15:guide id="2" pos="30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AE10"/>
    <a:srgbClr val="003560"/>
    <a:srgbClr val="E7E7E7"/>
    <a:srgbClr val="FFCC00"/>
    <a:srgbClr val="663300"/>
    <a:srgbClr val="E6E4E4"/>
    <a:srgbClr val="94C11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8291" autoAdjust="0"/>
  </p:normalViewPr>
  <p:slideViewPr>
    <p:cSldViewPr snapToGrid="0" snapToObjects="1">
      <p:cViewPr varScale="1">
        <p:scale>
          <a:sx n="99" d="100"/>
          <a:sy n="99" d="100"/>
        </p:scale>
        <p:origin x="-872" y="-104"/>
      </p:cViewPr>
      <p:guideLst>
        <p:guide orient="horz" pos="2205"/>
        <p:guide pos="262"/>
      </p:guideLst>
    </p:cSldViewPr>
  </p:slideViewPr>
  <p:outlineViewPr>
    <p:cViewPr>
      <p:scale>
        <a:sx n="33" d="100"/>
        <a:sy n="33" d="100"/>
      </p:scale>
      <p:origin x="0" y="-68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10"/>
    </p:cViewPr>
  </p:sorterViewPr>
  <p:notesViewPr>
    <p:cSldViewPr snapToGrid="0" snapToObjects="1">
      <p:cViewPr varScale="1">
        <p:scale>
          <a:sx n="56" d="100"/>
          <a:sy n="56" d="100"/>
        </p:scale>
        <p:origin x="-1860" y="-102"/>
      </p:cViewPr>
      <p:guideLst>
        <p:guide orient="horz" pos="2119"/>
        <p:guide pos="30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235958" cy="336834"/>
          </a:xfrm>
          <a:prstGeom prst="rect">
            <a:avLst/>
          </a:prstGeom>
        </p:spPr>
        <p:txBody>
          <a:bodyPr vert="horz" lIns="90184" tIns="45091" rIns="90184" bIns="45091" rtlCol="0"/>
          <a:lstStyle>
            <a:lvl1pPr algn="l" defTabSz="959172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36764" y="3"/>
            <a:ext cx="4235958" cy="336834"/>
          </a:xfrm>
          <a:prstGeom prst="rect">
            <a:avLst/>
          </a:prstGeom>
        </p:spPr>
        <p:txBody>
          <a:bodyPr vert="horz" lIns="90184" tIns="45091" rIns="90184" bIns="45091" rtlCol="0"/>
          <a:lstStyle>
            <a:lvl1pPr algn="r" defTabSz="959172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9ADCC528-1013-443B-88A4-4BBC624ED406}" type="datetimeFigureOut">
              <a:rPr lang="de-DE"/>
              <a:pPr>
                <a:defRPr/>
              </a:pPr>
              <a:t>15.12.16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387819"/>
            <a:ext cx="4235958" cy="335331"/>
          </a:xfrm>
          <a:prstGeom prst="rect">
            <a:avLst/>
          </a:prstGeom>
        </p:spPr>
        <p:txBody>
          <a:bodyPr vert="horz" lIns="90184" tIns="45091" rIns="90184" bIns="45091" rtlCol="0" anchor="b"/>
          <a:lstStyle>
            <a:lvl1pPr algn="l" defTabSz="959172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36764" y="6387819"/>
            <a:ext cx="4235958" cy="335331"/>
          </a:xfrm>
          <a:prstGeom prst="rect">
            <a:avLst/>
          </a:prstGeom>
        </p:spPr>
        <p:txBody>
          <a:bodyPr vert="horz" lIns="90184" tIns="45091" rIns="90184" bIns="45091" rtlCol="0" anchor="b"/>
          <a:lstStyle>
            <a:lvl1pPr algn="r" defTabSz="959172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3B371E2A-C619-46C4-B9AA-184106AD90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8460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235958" cy="336834"/>
          </a:xfrm>
          <a:prstGeom prst="rect">
            <a:avLst/>
          </a:prstGeom>
        </p:spPr>
        <p:txBody>
          <a:bodyPr vert="horz" lIns="90184" tIns="45091" rIns="90184" bIns="45091" rtlCol="0"/>
          <a:lstStyle>
            <a:lvl1pPr algn="l" defTabSz="959172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36764" y="3"/>
            <a:ext cx="4235958" cy="336834"/>
          </a:xfrm>
          <a:prstGeom prst="rect">
            <a:avLst/>
          </a:prstGeom>
        </p:spPr>
        <p:txBody>
          <a:bodyPr vert="horz" lIns="90184" tIns="45091" rIns="90184" bIns="45091" rtlCol="0"/>
          <a:lstStyle>
            <a:lvl1pPr algn="r" defTabSz="959172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1AEABADA-CB09-4EFF-AC41-57DA7210FCD0}" type="datetimeFigureOut">
              <a:rPr lang="de-DE"/>
              <a:pPr>
                <a:defRPr/>
              </a:pPr>
              <a:t>15.12.16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09925" y="506413"/>
            <a:ext cx="3355975" cy="2519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4" tIns="45091" rIns="90184" bIns="4509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77883" y="3193910"/>
            <a:ext cx="7818479" cy="3026995"/>
          </a:xfrm>
          <a:prstGeom prst="rect">
            <a:avLst/>
          </a:prstGeom>
        </p:spPr>
        <p:txBody>
          <a:bodyPr vert="horz" lIns="90184" tIns="45091" rIns="90184" bIns="45091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387819"/>
            <a:ext cx="4235958" cy="335331"/>
          </a:xfrm>
          <a:prstGeom prst="rect">
            <a:avLst/>
          </a:prstGeom>
        </p:spPr>
        <p:txBody>
          <a:bodyPr vert="horz" lIns="90184" tIns="45091" rIns="90184" bIns="45091" rtlCol="0" anchor="b"/>
          <a:lstStyle>
            <a:lvl1pPr algn="l" defTabSz="959172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36764" y="6387819"/>
            <a:ext cx="4235958" cy="335331"/>
          </a:xfrm>
          <a:prstGeom prst="rect">
            <a:avLst/>
          </a:prstGeom>
        </p:spPr>
        <p:txBody>
          <a:bodyPr vert="horz" lIns="90184" tIns="45091" rIns="90184" bIns="45091" rtlCol="0" anchor="b"/>
          <a:lstStyle>
            <a:lvl1pPr algn="r" defTabSz="959172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8D59B3C8-5033-43EC-9AE1-FF59ADADA4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604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0064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3238" algn="l" defTabSz="10064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6475" algn="l" defTabSz="10064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1300" algn="l" defTabSz="10064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4538" algn="l" defTabSz="10064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9B3C8-5033-43EC-9AE1-FF59ADADA46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249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9B3C8-5033-43EC-9AE1-FF59ADADA469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249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9B3C8-5033-43EC-9AE1-FF59ADADA46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24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9B3C8-5033-43EC-9AE1-FF59ADADA46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249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9B3C8-5033-43EC-9AE1-FF59ADADA46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249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9B3C8-5033-43EC-9AE1-FF59ADADA46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249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9B3C8-5033-43EC-9AE1-FF59ADADA46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249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9B3C8-5033-43EC-9AE1-FF59ADADA46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249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9B3C8-5033-43EC-9AE1-FF59ADADA46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249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9B3C8-5033-43EC-9AE1-FF59ADADA46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249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9B3C8-5033-43EC-9AE1-FF59ADADA46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24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688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74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74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1781-BD77-49FB-B630-EF75420AEB47}" type="datetimeFigureOut">
              <a:rPr lang="de-DE" smtClean="0"/>
              <a:pPr/>
              <a:t>15.12.16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60E0-F0DA-4947-9A69-EE8EAD76B7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49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4200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2250"/>
            <a:ext cx="4265612" cy="40624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4200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2250"/>
            <a:ext cx="4284662" cy="40624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1781-BD77-49FB-B630-EF75420AEB47}" type="datetimeFigureOut">
              <a:rPr lang="de-DE" smtClean="0"/>
              <a:pPr/>
              <a:t>15.12.16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60E0-F0DA-4947-9A69-EE8EAD76B7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905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1781-BD77-49FB-B630-EF75420AEB47}" type="datetimeFigureOut">
              <a:rPr lang="de-DE" smtClean="0"/>
              <a:pPr/>
              <a:t>15.12.16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60E0-F0DA-4947-9A69-EE8EAD76B7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301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1781-BD77-49FB-B630-EF75420AEB47}" type="datetimeFigureOut">
              <a:rPr lang="de-DE" smtClean="0"/>
              <a:pPr/>
              <a:t>15.12.16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60E0-F0DA-4947-9A69-EE8EAD76B7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925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1781-BD77-49FB-B630-EF75420AEB47}" type="datetimeFigureOut">
              <a:rPr lang="de-DE" smtClean="0"/>
              <a:pPr/>
              <a:t>15.12.16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60E0-F0DA-4947-9A69-EE8EAD76B7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37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1781-BD77-49FB-B630-EF75420AEB47}" type="datetimeFigureOut">
              <a:rPr lang="de-DE" smtClean="0"/>
              <a:pPr/>
              <a:t>15.12.16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60E0-F0DA-4947-9A69-EE8EAD76B7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941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1781-BD77-49FB-B630-EF75420AEB47}" type="datetimeFigureOut">
              <a:rPr lang="de-DE" smtClean="0"/>
              <a:pPr/>
              <a:t>15.12.16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60E0-F0DA-4947-9A69-EE8EAD76B7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832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7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71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1781-BD77-49FB-B630-EF75420AEB47}" type="datetimeFigureOut">
              <a:rPr lang="de-DE" smtClean="0"/>
              <a:pPr/>
              <a:t>15.12.16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60E0-F0DA-4947-9A69-EE8EAD76B7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261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22"/>
          <p:cNvSpPr>
            <a:spLocks noGrp="1"/>
          </p:cNvSpPr>
          <p:nvPr>
            <p:ph type="body" sz="quarter" idx="11"/>
          </p:nvPr>
        </p:nvSpPr>
        <p:spPr>
          <a:xfrm>
            <a:off x="350899" y="1605322"/>
            <a:ext cx="9186506" cy="571013"/>
          </a:xfrm>
          <a:prstGeom prst="rect">
            <a:avLst/>
          </a:prstGeom>
        </p:spPr>
        <p:txBody>
          <a:bodyPr/>
          <a:lstStyle>
            <a:lvl1pPr>
              <a:buNone/>
              <a:defRPr sz="3000" b="1">
                <a:solidFill>
                  <a:srgbClr val="0035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7"/>
          </p:nvPr>
        </p:nvSpPr>
        <p:spPr>
          <a:xfrm>
            <a:off x="349807" y="2315342"/>
            <a:ext cx="9187598" cy="210978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327025" y="760076"/>
            <a:ext cx="7635875" cy="39885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8DAE10"/>
                </a:solidFill>
                <a:latin typeface="Arial" pitchFamily="34" charset="0"/>
                <a:cs typeface="Arial" pitchFamily="34" charset="0"/>
              </a:defRPr>
            </a:lvl1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858918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9325" cy="16208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4663"/>
            <a:ext cx="7056437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Hallo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9CB2F-A049-4839-9F72-080ED3F773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7845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 descr="Wortmarke_BLAU_s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68313"/>
            <a:ext cx="23764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36563" y="2282151"/>
            <a:ext cx="7216775" cy="65800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400" b="1">
                <a:solidFill>
                  <a:srgbClr val="8DAE1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2129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Hallo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B7D7C-7CC1-4665-AA86-42325551F1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57676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Hallo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B0E60-FF1F-45D1-8D2E-4870800D97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505312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Hallo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607D3-EC27-4CDC-B2EE-0B21A012E0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788891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Hallo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0D515-B11C-4847-B013-180D683D19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38394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Hallo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AC60F-706D-412D-B8BE-F31E69AFA9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181427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Hallo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07735-6B0D-4154-B275-7B01AE45ED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094786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Hallo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339A4-FF15-4357-9B7E-112F3202C7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814116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Hallo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9BABD-66B3-4045-9104-5F6ED7E988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672628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Hallo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66D58-1D7A-457B-94F3-F3054A1309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416455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1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1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Hallo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75037-BA0D-4C14-ABF0-24BD4439BF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74648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ChangeArrowheads="1"/>
          </p:cNvSpPr>
          <p:nvPr userDrawn="1"/>
        </p:nvSpPr>
        <p:spPr bwMode="auto">
          <a:xfrm>
            <a:off x="0" y="6813550"/>
            <a:ext cx="10080625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803" tIns="50402" rIns="100803" bIns="50402"/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de-DE" sz="1300" smtClean="0">
                <a:latin typeface="Tahoma" pitchFamily="34" charset="0"/>
                <a:cs typeface="Tahoma" pitchFamily="34" charset="0"/>
              </a:rPr>
              <a:t>                     </a:t>
            </a:r>
            <a:br>
              <a:rPr lang="de-DE" altLang="de-DE" sz="1300" smtClean="0">
                <a:latin typeface="Tahoma" pitchFamily="34" charset="0"/>
                <a:cs typeface="Tahoma" pitchFamily="34" charset="0"/>
              </a:rPr>
            </a:br>
            <a:r>
              <a:rPr lang="de-DE" altLang="de-DE" sz="1300" smtClean="0">
                <a:latin typeface="Tahoma" pitchFamily="34" charset="0"/>
                <a:cs typeface="Tahoma" pitchFamily="34" charset="0"/>
              </a:rPr>
              <a:t>                            </a:t>
            </a:r>
            <a:r>
              <a:rPr lang="de-DE" altLang="de-DE" sz="1300" b="1" smtClean="0">
                <a:latin typeface="Tahoma" pitchFamily="34" charset="0"/>
                <a:cs typeface="Tahoma" pitchFamily="34" charset="0"/>
              </a:rPr>
              <a:t>Ruhr-Universität Bochum, Lehrstuhl für Siedlungswasserwirtschaft und Umwelttechnik</a:t>
            </a:r>
            <a:endParaRPr lang="en-US" altLang="de-DE" sz="1300" b="1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" name="Gerade Verbindung 5"/>
          <p:cNvCxnSpPr>
            <a:cxnSpLocks noChangeShapeType="1"/>
          </p:cNvCxnSpPr>
          <p:nvPr userDrawn="1"/>
        </p:nvCxnSpPr>
        <p:spPr bwMode="auto">
          <a:xfrm>
            <a:off x="0" y="6805613"/>
            <a:ext cx="100806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83753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Hallo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C78DC-9C14-45BD-9F98-9436374E8B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894779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 descr="Wortmarke_BLAU_s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68313"/>
            <a:ext cx="23764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36563" y="2282151"/>
            <a:ext cx="7216775" cy="65800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400" b="1">
                <a:solidFill>
                  <a:srgbClr val="8DAE1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341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22"/>
          <p:cNvSpPr>
            <a:spLocks noGrp="1"/>
          </p:cNvSpPr>
          <p:nvPr>
            <p:ph type="body" sz="quarter" idx="11"/>
          </p:nvPr>
        </p:nvSpPr>
        <p:spPr>
          <a:xfrm>
            <a:off x="350899" y="1605322"/>
            <a:ext cx="9186506" cy="571013"/>
          </a:xfrm>
          <a:prstGeom prst="rect">
            <a:avLst/>
          </a:prstGeom>
        </p:spPr>
        <p:txBody>
          <a:bodyPr/>
          <a:lstStyle>
            <a:lvl1pPr>
              <a:buNone/>
              <a:defRPr sz="3000" b="1">
                <a:solidFill>
                  <a:srgbClr val="0035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7"/>
          </p:nvPr>
        </p:nvSpPr>
        <p:spPr>
          <a:xfrm>
            <a:off x="349807" y="2315342"/>
            <a:ext cx="9187598" cy="210978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327025" y="760076"/>
            <a:ext cx="7635875" cy="39885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8DAE10"/>
                </a:solidFill>
                <a:latin typeface="Arial" pitchFamily="34" charset="0"/>
                <a:cs typeface="Arial" pitchFamily="34" charset="0"/>
              </a:defRPr>
            </a:lvl1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0709549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22"/>
          <p:cNvSpPr>
            <a:spLocks noGrp="1"/>
          </p:cNvSpPr>
          <p:nvPr>
            <p:ph type="body" sz="quarter" idx="11"/>
          </p:nvPr>
        </p:nvSpPr>
        <p:spPr>
          <a:xfrm>
            <a:off x="350899" y="1605322"/>
            <a:ext cx="9186506" cy="571013"/>
          </a:xfrm>
          <a:prstGeom prst="rect">
            <a:avLst/>
          </a:prstGeom>
        </p:spPr>
        <p:txBody>
          <a:bodyPr/>
          <a:lstStyle>
            <a:lvl1pPr>
              <a:buNone/>
              <a:defRPr sz="3000" b="1">
                <a:solidFill>
                  <a:srgbClr val="0035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7"/>
          </p:nvPr>
        </p:nvSpPr>
        <p:spPr>
          <a:xfrm>
            <a:off x="349807" y="2315342"/>
            <a:ext cx="9187598" cy="210978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327025" y="760076"/>
            <a:ext cx="7635875" cy="39885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8DAE10"/>
                </a:solidFill>
                <a:latin typeface="Arial" pitchFamily="34" charset="0"/>
                <a:cs typeface="Arial" pitchFamily="34" charset="0"/>
              </a:defRPr>
            </a:lvl1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7129535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22"/>
          <p:cNvSpPr>
            <a:spLocks noGrp="1"/>
          </p:cNvSpPr>
          <p:nvPr>
            <p:ph type="body" sz="quarter" idx="11"/>
          </p:nvPr>
        </p:nvSpPr>
        <p:spPr>
          <a:xfrm>
            <a:off x="350899" y="1605322"/>
            <a:ext cx="9186506" cy="571013"/>
          </a:xfrm>
          <a:prstGeom prst="rect">
            <a:avLst/>
          </a:prstGeom>
        </p:spPr>
        <p:txBody>
          <a:bodyPr/>
          <a:lstStyle>
            <a:lvl1pPr>
              <a:buNone/>
              <a:defRPr sz="3000" b="1">
                <a:solidFill>
                  <a:srgbClr val="0035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7"/>
          </p:nvPr>
        </p:nvSpPr>
        <p:spPr>
          <a:xfrm>
            <a:off x="349807" y="2315342"/>
            <a:ext cx="9187598" cy="210978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327025" y="760076"/>
            <a:ext cx="7635875" cy="398859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8DAE10"/>
                </a:solidFill>
                <a:latin typeface="Arial" pitchFamily="34" charset="0"/>
                <a:cs typeface="Arial" pitchFamily="34" charset="0"/>
              </a:defRPr>
            </a:lvl1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962470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8250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1925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1781-BD77-49FB-B630-EF75420AEB47}" type="datetimeFigureOut">
              <a:rPr lang="de-DE" smtClean="0"/>
              <a:pPr/>
              <a:t>15.12.16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60E0-F0DA-4947-9A69-EE8EAD76B7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27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1781-BD77-49FB-B630-EF75420AEB47}" type="datetimeFigureOut">
              <a:rPr lang="de-DE" smtClean="0"/>
              <a:pPr/>
              <a:t>15.12.16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60E0-F0DA-4947-9A69-EE8EAD76B7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67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1781-BD77-49FB-B630-EF75420AEB47}" type="datetimeFigureOut">
              <a:rPr lang="de-DE" smtClean="0"/>
              <a:pPr/>
              <a:t>15.12.16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60E0-F0DA-4947-9A69-EE8EAD76B7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46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2.xml"/><Relationship Id="rId3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5.xml"/><Relationship Id="rId3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21775" cy="7067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035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027" name="Inhaltsplatzhalter 5" descr="Label_RUB_WEISS-BLAU_srg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0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Grafik 3" descr="Wortmarke_BLAU_srgb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68313"/>
            <a:ext cx="23764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12" r:id="rId2"/>
    <p:sldLayoutId id="2147483913" r:id="rId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601200" cy="143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035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2051" name="Inhaltsplatzhalter 5" descr="Label_RUB_WEISS-BLAU_s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feld 22"/>
          <p:cNvSpPr txBox="1">
            <a:spLocks noChangeArrowheads="1"/>
          </p:cNvSpPr>
          <p:nvPr/>
        </p:nvSpPr>
        <p:spPr bwMode="auto">
          <a:xfrm>
            <a:off x="9194800" y="7138988"/>
            <a:ext cx="3667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1131B45E-32B3-4213-9526-CB0013A97A14}" type="slidenum">
              <a:rPr lang="de-DE" altLang="de-DE" sz="1000" smtClean="0">
                <a:latin typeface="Arial" charset="0"/>
              </a:rPr>
              <a:pPr algn="r">
                <a:defRPr/>
              </a:pPr>
              <a:t>‹Nr.›</a:t>
            </a:fld>
            <a:endParaRPr lang="de-DE" altLang="de-DE" sz="1000" smtClean="0">
              <a:latin typeface="Arial" charset="0"/>
            </a:endParaRPr>
          </a:p>
        </p:txBody>
      </p:sp>
      <p:sp>
        <p:nvSpPr>
          <p:cNvPr id="2053" name="Textfeld 5"/>
          <p:cNvSpPr txBox="1">
            <a:spLocks noChangeArrowheads="1"/>
          </p:cNvSpPr>
          <p:nvPr/>
        </p:nvSpPr>
        <p:spPr bwMode="auto">
          <a:xfrm>
            <a:off x="385762" y="7150100"/>
            <a:ext cx="842962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indent="0" algn="ctr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dirty="0" smtClean="0">
                <a:solidFill>
                  <a:srgbClr val="003560"/>
                </a:solidFill>
                <a:latin typeface="Arial" charset="0"/>
                <a:ea typeface="+mn-ea"/>
                <a:cs typeface="Arial" charset="0"/>
              </a:rPr>
              <a:t>Internationale</a:t>
            </a:r>
            <a:r>
              <a:rPr lang="de-DE" sz="1000" kern="1200" baseline="0" dirty="0" smtClean="0">
                <a:solidFill>
                  <a:srgbClr val="003560"/>
                </a:solidFill>
                <a:latin typeface="Arial" charset="0"/>
                <a:ea typeface="+mn-ea"/>
                <a:cs typeface="Arial" charset="0"/>
              </a:rPr>
              <a:t> Siedlungswasserwirtschaft: </a:t>
            </a:r>
            <a:r>
              <a:rPr lang="de-DE" sz="1000" b="1" kern="1200" dirty="0" smtClean="0">
                <a:solidFill>
                  <a:srgbClr val="003560"/>
                </a:solidFill>
                <a:latin typeface="Arial" charset="0"/>
                <a:ea typeface="+mn-ea"/>
                <a:cs typeface="Arial" charset="0"/>
              </a:rPr>
              <a:t>Trinkwasseraufbereitung mit Keramikfiltern in Afrika</a:t>
            </a:r>
          </a:p>
        </p:txBody>
      </p:sp>
      <p:sp>
        <p:nvSpPr>
          <p:cNvPr id="2054" name="Textfeld 8"/>
          <p:cNvSpPr txBox="1">
            <a:spLocks noChangeArrowheads="1"/>
          </p:cNvSpPr>
          <p:nvPr/>
        </p:nvSpPr>
        <p:spPr bwMode="auto">
          <a:xfrm>
            <a:off x="385763" y="223838"/>
            <a:ext cx="842962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de-DE" sz="1000" b="1" dirty="0" smtClean="0">
                <a:solidFill>
                  <a:srgbClr val="003560"/>
                </a:solidFill>
                <a:latin typeface="Arial" charset="0"/>
              </a:rPr>
              <a:t>RUHR-UNIVERSITÄT </a:t>
            </a:r>
            <a:r>
              <a:rPr lang="de-DE" altLang="de-DE" sz="1000" dirty="0" smtClean="0">
                <a:solidFill>
                  <a:srgbClr val="003560"/>
                </a:solidFill>
                <a:latin typeface="Arial" charset="0"/>
              </a:rPr>
              <a:t>BOCHUM</a:t>
            </a:r>
            <a:r>
              <a:rPr lang="de-DE" altLang="de-DE" sz="1000" b="1" dirty="0" smtClean="0">
                <a:solidFill>
                  <a:srgbClr val="003560"/>
                </a:solidFill>
                <a:latin typeface="Arial" charset="0"/>
              </a:rPr>
              <a:t> | Lehrstuhl für Siedlungswasserwirtschaft und Umwelttechnik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601200" cy="143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035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075" name="Inhaltsplatzhalter 5" descr="Label_RUB_WEISS-BLAU_srg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feld 22"/>
          <p:cNvSpPr txBox="1">
            <a:spLocks noChangeArrowheads="1"/>
          </p:cNvSpPr>
          <p:nvPr/>
        </p:nvSpPr>
        <p:spPr bwMode="auto">
          <a:xfrm>
            <a:off x="9194800" y="7138988"/>
            <a:ext cx="3667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36F00136-864F-4B5F-A472-1F84B5B3898C}" type="slidenum">
              <a:rPr lang="de-DE" altLang="de-DE" sz="1000" smtClean="0">
                <a:latin typeface="Arial" charset="0"/>
              </a:rPr>
              <a:pPr algn="r">
                <a:defRPr/>
              </a:pPr>
              <a:t>‹Nr.›</a:t>
            </a:fld>
            <a:endParaRPr lang="de-DE" altLang="de-DE" sz="1000" smtClean="0">
              <a:latin typeface="Arial" charset="0"/>
            </a:endParaRPr>
          </a:p>
        </p:txBody>
      </p:sp>
      <p:sp>
        <p:nvSpPr>
          <p:cNvPr id="3077" name="Textfeld 8"/>
          <p:cNvSpPr txBox="1">
            <a:spLocks noChangeArrowheads="1"/>
          </p:cNvSpPr>
          <p:nvPr/>
        </p:nvSpPr>
        <p:spPr bwMode="auto">
          <a:xfrm>
            <a:off x="385763" y="223838"/>
            <a:ext cx="8429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de-DE" sz="1000" b="1" dirty="0" smtClean="0">
                <a:solidFill>
                  <a:srgbClr val="003560"/>
                </a:solidFill>
                <a:latin typeface="Arial" charset="0"/>
              </a:rPr>
              <a:t>RUHR-UNIVERSITÄT </a:t>
            </a:r>
            <a:r>
              <a:rPr lang="de-DE" altLang="de-DE" sz="1000" dirty="0" smtClean="0">
                <a:solidFill>
                  <a:srgbClr val="003560"/>
                </a:solidFill>
                <a:latin typeface="Arial" charset="0"/>
              </a:rPr>
              <a:t>BOCHUM</a:t>
            </a:r>
            <a:r>
              <a:rPr lang="de-DE" altLang="de-DE" sz="1000" b="1" dirty="0" smtClean="0">
                <a:solidFill>
                  <a:srgbClr val="003560"/>
                </a:solidFill>
                <a:latin typeface="Arial" charset="0"/>
              </a:rPr>
              <a:t> | </a:t>
            </a:r>
            <a:r>
              <a:rPr lang="de-DE" altLang="de-DE" sz="1000" b="1" dirty="0" err="1" smtClean="0">
                <a:solidFill>
                  <a:srgbClr val="003560"/>
                </a:solidFill>
                <a:latin typeface="Arial" charset="0"/>
              </a:rPr>
              <a:t>Chair</a:t>
            </a:r>
            <a:r>
              <a:rPr lang="de-DE" altLang="de-DE" sz="1000" b="1" dirty="0" smtClean="0">
                <a:solidFill>
                  <a:srgbClr val="003560"/>
                </a:solidFill>
                <a:latin typeface="Arial" charset="0"/>
              </a:rPr>
              <a:t> </a:t>
            </a:r>
            <a:r>
              <a:rPr lang="de-DE" altLang="de-DE" sz="1000" b="1" dirty="0" err="1" smtClean="0">
                <a:solidFill>
                  <a:srgbClr val="003560"/>
                </a:solidFill>
                <a:latin typeface="Arial" charset="0"/>
              </a:rPr>
              <a:t>of</a:t>
            </a:r>
            <a:r>
              <a:rPr lang="de-DE" altLang="de-DE" sz="1000" b="1" dirty="0" smtClean="0">
                <a:solidFill>
                  <a:srgbClr val="003560"/>
                </a:solidFill>
                <a:latin typeface="Arial" charset="0"/>
              </a:rPr>
              <a:t> Urban </a:t>
            </a:r>
            <a:r>
              <a:rPr lang="de-DE" altLang="de-DE" sz="1000" b="1" dirty="0" err="1" smtClean="0">
                <a:solidFill>
                  <a:srgbClr val="003560"/>
                </a:solidFill>
                <a:latin typeface="Arial" charset="0"/>
              </a:rPr>
              <a:t>Watermanagement</a:t>
            </a:r>
            <a:r>
              <a:rPr lang="de-DE" altLang="de-DE" sz="1000" b="1" dirty="0" smtClean="0">
                <a:solidFill>
                  <a:srgbClr val="003560"/>
                </a:solidFill>
                <a:latin typeface="Arial" charset="0"/>
              </a:rPr>
              <a:t> </a:t>
            </a:r>
            <a:r>
              <a:rPr lang="de-DE" altLang="de-DE" sz="1000" b="1" dirty="0" err="1" smtClean="0">
                <a:solidFill>
                  <a:srgbClr val="003560"/>
                </a:solidFill>
                <a:latin typeface="Arial" charset="0"/>
              </a:rPr>
              <a:t>and</a:t>
            </a:r>
            <a:r>
              <a:rPr lang="de-DE" altLang="de-DE" sz="1000" b="1" dirty="0" smtClean="0">
                <a:solidFill>
                  <a:srgbClr val="003560"/>
                </a:solidFill>
                <a:latin typeface="Arial" charset="0"/>
              </a:rPr>
              <a:t> Environmental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93738" y="7008813"/>
            <a:ext cx="22669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71781-BD77-49FB-B630-EF75420AEB47}" type="datetimeFigureOut">
              <a:rPr lang="de-DE" smtClean="0"/>
              <a:pPr/>
              <a:t>15.12.16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38513" y="7008813"/>
            <a:ext cx="340360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119938" y="7008813"/>
            <a:ext cx="22669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960E0-F0DA-4947-9A69-EE8EAD76B7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02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601200" cy="143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035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4099" name="Inhaltsplatzhalter 5" descr="Label_RUB_WEISS-BLAU_s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feld 22"/>
          <p:cNvSpPr txBox="1">
            <a:spLocks noChangeArrowheads="1"/>
          </p:cNvSpPr>
          <p:nvPr/>
        </p:nvSpPr>
        <p:spPr bwMode="auto">
          <a:xfrm>
            <a:off x="9194800" y="7138988"/>
            <a:ext cx="3667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E749DB18-FA78-44FC-8B59-4D7EAF4B3E11}" type="slidenum">
              <a:rPr lang="de-DE" altLang="de-DE" sz="1000" smtClean="0">
                <a:latin typeface="Arial" charset="0"/>
              </a:rPr>
              <a:pPr algn="r">
                <a:defRPr/>
              </a:pPr>
              <a:t>‹Nr.›</a:t>
            </a:fld>
            <a:endParaRPr lang="de-DE" altLang="de-DE" sz="1000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4825" y="7008813"/>
            <a:ext cx="2351088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0803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44875" y="7008813"/>
            <a:ext cx="31908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0803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Hallo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713" y="7008813"/>
            <a:ext cx="23526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00803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EBBB4B-FE98-439A-B66A-60F36F1A35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21775" cy="7067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035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6147" name="Inhaltsplatzhalter 5" descr="Label_RUB_WEISS-BLAU_s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0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Grafik 3" descr="Wortmarke_BLAU_srg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68313"/>
            <a:ext cx="23764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hf hdr="0" dt="0"/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10080625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080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Aufbau und Inbetriebnahme eines Biokohle-/ Sandfilters für die nachgeschaltete Reinigung von kommunalem Abwasser</a:t>
            </a:r>
          </a:p>
        </p:txBody>
      </p:sp>
      <p:sp>
        <p:nvSpPr>
          <p:cNvPr id="5" name="Rechteck 4"/>
          <p:cNvSpPr/>
          <p:nvPr/>
        </p:nvSpPr>
        <p:spPr>
          <a:xfrm>
            <a:off x="0" y="1914524"/>
            <a:ext cx="10080625" cy="5646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45" name="Textfeld 12"/>
          <p:cNvSpPr txBox="1">
            <a:spLocks noChangeArrowheads="1"/>
          </p:cNvSpPr>
          <p:nvPr/>
        </p:nvSpPr>
        <p:spPr bwMode="auto">
          <a:xfrm>
            <a:off x="744349" y="2471737"/>
            <a:ext cx="9076983" cy="436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de-DE" sz="3200" b="1" dirty="0" err="1" smtClean="0">
                <a:solidFill>
                  <a:srgbClr val="003560"/>
                </a:solidFill>
                <a:latin typeface="Arial"/>
                <a:ea typeface="Times New Roman"/>
                <a:cs typeface="Times New Roman"/>
              </a:rPr>
              <a:t>Drinking</a:t>
            </a:r>
            <a:r>
              <a:rPr lang="de-DE" sz="3200" b="1" dirty="0" smtClean="0">
                <a:solidFill>
                  <a:srgbClr val="00356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de-DE" sz="3200" b="1" dirty="0" err="1" smtClean="0">
                <a:solidFill>
                  <a:srgbClr val="003560"/>
                </a:solidFill>
                <a:latin typeface="Arial"/>
                <a:ea typeface="Times New Roman"/>
                <a:cs typeface="Times New Roman"/>
              </a:rPr>
              <a:t>water</a:t>
            </a:r>
            <a:r>
              <a:rPr lang="de-DE" sz="3200" b="1" dirty="0" smtClean="0">
                <a:solidFill>
                  <a:srgbClr val="00356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de-DE" sz="3200" b="1" dirty="0" err="1" smtClean="0">
                <a:solidFill>
                  <a:srgbClr val="003560"/>
                </a:solidFill>
                <a:latin typeface="Arial"/>
                <a:ea typeface="Times New Roman"/>
                <a:cs typeface="Times New Roman"/>
              </a:rPr>
              <a:t>treatment</a:t>
            </a:r>
            <a:endParaRPr lang="de-DE" sz="3200" b="1" dirty="0" smtClean="0">
              <a:solidFill>
                <a:srgbClr val="003560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de-DE" sz="3200" b="1" dirty="0" err="1" smtClean="0">
                <a:solidFill>
                  <a:srgbClr val="003560"/>
                </a:solidFill>
                <a:latin typeface="Arial"/>
                <a:ea typeface="Times New Roman"/>
                <a:cs typeface="Times New Roman"/>
              </a:rPr>
              <a:t>with</a:t>
            </a:r>
            <a:endParaRPr lang="de-DE" sz="3200" b="1" dirty="0" smtClean="0">
              <a:solidFill>
                <a:srgbClr val="003560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de-DE" sz="3200" b="1" dirty="0" err="1" smtClean="0">
                <a:solidFill>
                  <a:srgbClr val="003560"/>
                </a:solidFill>
                <a:latin typeface="Arial"/>
                <a:ea typeface="Times New Roman"/>
                <a:cs typeface="Times New Roman"/>
              </a:rPr>
              <a:t>ceramic</a:t>
            </a:r>
            <a:r>
              <a:rPr lang="de-DE" sz="3200" b="1" dirty="0" smtClean="0">
                <a:solidFill>
                  <a:srgbClr val="00356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de-DE" sz="3200" b="1" dirty="0" err="1" smtClean="0">
                <a:solidFill>
                  <a:srgbClr val="003560"/>
                </a:solidFill>
                <a:latin typeface="Arial"/>
                <a:ea typeface="Times New Roman"/>
                <a:cs typeface="Times New Roman"/>
              </a:rPr>
              <a:t>filters</a:t>
            </a:r>
            <a:endParaRPr lang="de-DE" sz="3200" b="1" dirty="0" smtClean="0">
              <a:solidFill>
                <a:srgbClr val="003560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de-DE" sz="3200" b="1" dirty="0" smtClean="0">
                <a:solidFill>
                  <a:srgbClr val="003560"/>
                </a:solidFill>
                <a:latin typeface="Arial"/>
                <a:ea typeface="Times New Roman"/>
                <a:cs typeface="Times New Roman"/>
              </a:rPr>
              <a:t>in </a:t>
            </a:r>
            <a:r>
              <a:rPr lang="de-DE" sz="3200" b="1" dirty="0" err="1" smtClean="0">
                <a:solidFill>
                  <a:srgbClr val="003560"/>
                </a:solidFill>
                <a:latin typeface="Arial"/>
                <a:ea typeface="Times New Roman"/>
                <a:cs typeface="Times New Roman"/>
              </a:rPr>
              <a:t>Africa</a:t>
            </a:r>
            <a:endParaRPr lang="de-DE" sz="3200" b="1" dirty="0" smtClean="0">
              <a:solidFill>
                <a:srgbClr val="003560"/>
              </a:solidFill>
              <a:latin typeface="Arial"/>
              <a:ea typeface="Times New Roman"/>
              <a:cs typeface="Times New Roman"/>
            </a:endParaRPr>
          </a:p>
          <a:p>
            <a:pPr eaLnBrk="1" hangingPunct="1">
              <a:lnSpc>
                <a:spcPct val="130000"/>
              </a:lnSpc>
            </a:pPr>
            <a:endParaRPr lang="de-DE" altLang="de-DE" sz="1800" b="1" dirty="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lnSpc>
                <a:spcPct val="130000"/>
              </a:lnSpc>
            </a:pPr>
            <a:endParaRPr lang="de-DE" altLang="de-DE" sz="2400" b="1" dirty="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lnSpc>
                <a:spcPct val="130000"/>
              </a:lnSpc>
            </a:pPr>
            <a:endParaRPr lang="de-DE" altLang="de-DE" sz="2400" b="1" dirty="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Judith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Krischler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, Arjun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Ajay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Maria Schulte</a:t>
            </a:r>
          </a:p>
        </p:txBody>
      </p:sp>
      <p:pic>
        <p:nvPicPr>
          <p:cNvPr id="23554" name="Picture 2" descr="http://www.cimne.com/cvdata/cntr2/dtos/img/skin/CIMNE/images/cimne-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530" y="155932"/>
            <a:ext cx="7650142" cy="1377027"/>
          </a:xfrm>
          <a:prstGeom prst="rect">
            <a:avLst/>
          </a:prstGeom>
          <a:noFill/>
        </p:spPr>
      </p:pic>
      <p:pic>
        <p:nvPicPr>
          <p:cNvPr id="6" name="Picture 2" descr="http://www.africaexpedition.de/wp-content/uploads/wass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86" y="2692122"/>
            <a:ext cx="2656115" cy="39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6589485" y="6646515"/>
            <a:ext cx="26561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 dirty="0"/>
              <a:t>africaexpedition.de</a:t>
            </a:r>
          </a:p>
        </p:txBody>
      </p:sp>
      <p:pic>
        <p:nvPicPr>
          <p:cNvPr id="9" name="Picture 2" descr="https://upload.wikimedia.org/wikipedia/commons/thumb/9/97/Logo_UPC.svg/245px-Logo_UPC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5388" y="116412"/>
            <a:ext cx="1105961" cy="110596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10080625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080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Aufbau und Inbetriebnahme eines </a:t>
            </a:r>
            <a:r>
              <a:rPr lang="de-DE" dirty="0" err="1" smtClean="0"/>
              <a:t>Biokohle</a:t>
            </a:r>
            <a:r>
              <a:rPr lang="de-DE" dirty="0" smtClean="0"/>
              <a:t>-/ Sandfilters für die nachgeschaltete Reinigung von kommunalem Abwasser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1914524"/>
            <a:ext cx="10080625" cy="5646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8576" y="57152"/>
            <a:ext cx="1008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CIMNE	International Center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Numerical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Methods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in Engineering</a:t>
            </a:r>
          </a:p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UPC	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Universitat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Politècnica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Catalunya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BarcelonaTech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8" name="Picture 2" descr="https://upload.wikimedia.org/wikipedia/commons/thumb/9/97/Logo_UPC.svg/245px-Logo_UPC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5388" y="116412"/>
            <a:ext cx="1105961" cy="1105962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220132" y="1222374"/>
            <a:ext cx="51547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platzhalter 1"/>
          <p:cNvSpPr txBox="1">
            <a:spLocks/>
          </p:cNvSpPr>
          <p:nvPr/>
        </p:nvSpPr>
        <p:spPr>
          <a:xfrm>
            <a:off x="350899" y="2113614"/>
            <a:ext cx="9186506" cy="416323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Africa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: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more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than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30%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of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population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don‘t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have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access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improved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drinking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water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→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death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by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diarrhea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is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often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case</a:t>
            </a:r>
            <a:endParaRPr lang="de-DE" dirty="0" smtClean="0">
              <a:cs typeface="Times New Roman"/>
            </a:endParaRPr>
          </a:p>
          <a:p>
            <a:pPr marL="64135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Potential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solution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: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Times New Roman"/>
              </a:rPr>
              <a:t>water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Times New Roman"/>
              </a:rPr>
              <a:t>cleaning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Times New Roman"/>
              </a:rPr>
              <a:t>at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Times New Roman"/>
              </a:rPr>
              <a:t>the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Times New Roman"/>
              </a:rPr>
              <a:t>point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Times New Roman"/>
              </a:rPr>
              <a:t>of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Times New Roman"/>
              </a:rPr>
              <a:t>use</a:t>
            </a:r>
            <a:endParaRPr lang="de-DE" b="1" dirty="0" smtClean="0">
              <a:solidFill>
                <a:srgbClr val="000000"/>
              </a:solidFill>
              <a:latin typeface="Arial"/>
              <a:cs typeface="Times New Roman"/>
            </a:endParaRPr>
          </a:p>
          <a:p>
            <a:pPr marL="64135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→ </a:t>
            </a:r>
            <a:r>
              <a:rPr lang="de-DE" b="1" u="sng" dirty="0" err="1" smtClean="0">
                <a:solidFill>
                  <a:srgbClr val="000000"/>
                </a:solidFill>
                <a:latin typeface="Arial"/>
                <a:cs typeface="Times New Roman"/>
              </a:rPr>
              <a:t>Ceramic</a:t>
            </a:r>
            <a:r>
              <a:rPr lang="de-DE" b="1" u="sng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b="1" u="sng" dirty="0" err="1" smtClean="0">
                <a:solidFill>
                  <a:srgbClr val="000000"/>
                </a:solidFill>
                <a:latin typeface="Arial"/>
                <a:cs typeface="Times New Roman"/>
              </a:rPr>
              <a:t>filters</a:t>
            </a:r>
            <a:endParaRPr lang="de-DE" u="sng" dirty="0" smtClean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Production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possible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on-site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,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cost-effective</a:t>
            </a:r>
            <a:endParaRPr lang="de-DE" dirty="0" smtClean="0">
              <a:cs typeface="Times New Roman"/>
            </a:endParaRP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High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cleaning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performance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WHO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guidelines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are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more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likely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kept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than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with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sand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filters</a:t>
            </a:r>
            <a:endParaRPr lang="de-DE" dirty="0" smtClean="0">
              <a:solidFill>
                <a:srgbClr val="000000"/>
              </a:solidFill>
              <a:latin typeface="Arial"/>
              <a:cs typeface="Times New Roman"/>
            </a:endParaRP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de-DE" b="1" dirty="0" smtClean="0">
                <a:solidFill>
                  <a:srgbClr val="000000"/>
                </a:solidFill>
                <a:latin typeface="Arial"/>
                <a:cs typeface="Times New Roman"/>
              </a:rPr>
              <a:t>Problem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: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slow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provision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of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purified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water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,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cleaning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required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by</a:t>
            </a:r>
            <a:r>
              <a:rPr lang="de-DE" dirty="0" smtClean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/>
                <a:cs typeface="Times New Roman"/>
              </a:rPr>
              <a:t>users</a:t>
            </a:r>
            <a:endParaRPr lang="de-DE" dirty="0" smtClean="0">
              <a:cs typeface="Times New Roman"/>
            </a:endParaRPr>
          </a:p>
          <a:p>
            <a:pPr marL="64135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de-DE" b="1" dirty="0">
              <a:solidFill>
                <a:srgbClr val="000000"/>
              </a:solidFill>
              <a:latin typeface="Arial"/>
              <a:cs typeface="Times New Roman"/>
            </a:endParaRPr>
          </a:p>
          <a:p>
            <a:pPr marL="64135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de-DE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But: </a:t>
            </a:r>
            <a:r>
              <a:rPr lang="de-DE" sz="2400" b="1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Many</a:t>
            </a:r>
            <a:r>
              <a:rPr lang="de-DE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de-DE" sz="2400" b="1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lives</a:t>
            </a:r>
            <a:r>
              <a:rPr lang="de-DE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de-DE" sz="2400" b="1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could</a:t>
            </a:r>
            <a:r>
              <a:rPr lang="de-DE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de-DE" sz="2400" b="1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be</a:t>
            </a:r>
            <a:r>
              <a:rPr lang="de-DE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de-DE" sz="2400" b="1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saved</a:t>
            </a:r>
            <a:r>
              <a:rPr lang="de-DE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de-DE" sz="2400" b="1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by</a:t>
            </a:r>
            <a:r>
              <a:rPr lang="de-DE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de-DE" sz="2400" b="1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this</a:t>
            </a:r>
            <a:r>
              <a:rPr lang="de-DE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simple </a:t>
            </a:r>
            <a:r>
              <a:rPr lang="de-DE" sz="2400" b="1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gadget</a:t>
            </a:r>
            <a:r>
              <a:rPr lang="de-DE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de-DE" sz="24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10080625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080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Aufbau und Inbetriebnahme eines </a:t>
            </a:r>
            <a:r>
              <a:rPr lang="de-DE" dirty="0" err="1" smtClean="0"/>
              <a:t>Biokohle</a:t>
            </a:r>
            <a:r>
              <a:rPr lang="de-DE" dirty="0" smtClean="0"/>
              <a:t>-/ Sandfilters für die nachgeschaltete Reinigung von kommunalem Abwasser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1914524"/>
            <a:ext cx="10080625" cy="5646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8576" y="57152"/>
            <a:ext cx="1008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CIMNE	International Center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Numerical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Methods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in Engineering</a:t>
            </a:r>
          </a:p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UPC	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Universitat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Politècnica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Catalunya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BarcelonaTech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8" name="Picture 2" descr="https://upload.wikimedia.org/wikipedia/commons/thumb/9/97/Logo_UPC.svg/245px-Logo_UPC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5388" y="116412"/>
            <a:ext cx="1105961" cy="1105962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220132" y="1222374"/>
            <a:ext cx="51547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end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platzhalter 1"/>
          <p:cNvSpPr txBox="1">
            <a:spLocks/>
          </p:cNvSpPr>
          <p:nvPr/>
        </p:nvSpPr>
        <p:spPr>
          <a:xfrm>
            <a:off x="350899" y="2113614"/>
            <a:ext cx="9186506" cy="4163234"/>
          </a:xfrm>
          <a:prstGeom prst="rect">
            <a:avLst/>
          </a:prstGeom>
        </p:spPr>
        <p:txBody>
          <a:bodyPr/>
          <a:lstStyle/>
          <a:p>
            <a:pPr marL="377825" indent="-377825" algn="ctr" eaLnBrk="0" hangingPunct="0">
              <a:spcBef>
                <a:spcPct val="20000"/>
              </a:spcBef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377825" indent="-377825" algn="ctr" eaLnBrk="0" hangingPunct="0">
              <a:spcBef>
                <a:spcPct val="20000"/>
              </a:spcBef>
            </a:pPr>
            <a:r>
              <a:rPr lang="de-DE" sz="3200" b="1" dirty="0" err="1" smtClean="0">
                <a:latin typeface="Arial" pitchFamily="34" charset="0"/>
                <a:cs typeface="Arial" pitchFamily="34" charset="0"/>
              </a:rPr>
              <a:t>Thank</a:t>
            </a:r>
            <a:r>
              <a:rPr lang="de-DE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b="1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de-DE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b="1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de-DE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b="1" dirty="0" err="1" smtClean="0">
                <a:latin typeface="Arial" pitchFamily="34" charset="0"/>
                <a:cs typeface="Arial" pitchFamily="34" charset="0"/>
              </a:rPr>
              <a:t>attention</a:t>
            </a:r>
            <a:r>
              <a:rPr lang="de-DE" sz="3200" b="1" dirty="0" smtClean="0">
                <a:latin typeface="Arial" pitchFamily="34" charset="0"/>
                <a:cs typeface="Arial" pitchFamily="34" charset="0"/>
              </a:rPr>
              <a:t>!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6" name="Picture 4" descr="https://globalnaturalresources.files.wordpress.com/2012/11/4-jp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0897" y="3478440"/>
            <a:ext cx="5773949" cy="3477720"/>
          </a:xfrm>
          <a:prstGeom prst="rect">
            <a:avLst/>
          </a:prstGeom>
          <a:noFill/>
        </p:spPr>
      </p:pic>
      <p:sp>
        <p:nvSpPr>
          <p:cNvPr id="17" name="Rechteck 16"/>
          <p:cNvSpPr/>
          <p:nvPr/>
        </p:nvSpPr>
        <p:spPr>
          <a:xfrm>
            <a:off x="2080897" y="6955136"/>
            <a:ext cx="57739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 dirty="0" smtClean="0"/>
              <a:t>globalnaturalresources.wordpress.com</a:t>
            </a:r>
            <a:endParaRPr lang="de-DE" sz="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10080625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080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Aufbau und Inbetriebnahme eines </a:t>
            </a:r>
            <a:r>
              <a:rPr lang="de-DE" dirty="0" err="1" smtClean="0"/>
              <a:t>Biokohle</a:t>
            </a:r>
            <a:r>
              <a:rPr lang="de-DE" dirty="0" smtClean="0"/>
              <a:t>-/ Sandfilters für die nachgeschaltete Reinigung von kommunalem Abwasser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1914524"/>
            <a:ext cx="10080625" cy="5646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8576" y="57152"/>
            <a:ext cx="1008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CIMNE	International Center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Numerical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Methods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in Engineering</a:t>
            </a:r>
          </a:p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UPC	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Universitat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Politècnica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Catalunya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BarcelonaTech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8" name="Picture 2" descr="https://upload.wikimedia.org/wikipedia/commons/thumb/9/97/Logo_UPC.svg/245px-Logo_UPC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5388" y="116412"/>
            <a:ext cx="1105961" cy="1105962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220132" y="1222374"/>
            <a:ext cx="8595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topi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important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platzhalter 2"/>
          <p:cNvSpPr txBox="1">
            <a:spLocks/>
          </p:cNvSpPr>
          <p:nvPr/>
        </p:nvSpPr>
        <p:spPr>
          <a:xfrm>
            <a:off x="220132" y="2143124"/>
            <a:ext cx="9701217" cy="42576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10064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57200" algn="l"/>
              </a:tabLst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1.8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million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people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per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year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die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because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of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diarrhea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Times New Roman"/>
              <a:cs typeface="Arial" pitchFamily="34" charset="0"/>
            </a:endParaRPr>
          </a:p>
          <a:p>
            <a:pPr marL="742950" marR="0" lvl="1" indent="-285750" algn="l" defTabSz="10064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88% due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unclean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water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and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poor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hygiene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Times New Roman"/>
              <a:cs typeface="Arial" pitchFamily="34" charset="0"/>
            </a:endParaRPr>
          </a:p>
          <a:p>
            <a:pPr marL="742950" marR="0" lvl="1" indent="-285750" algn="l" defTabSz="10064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344 </a:t>
            </a:r>
            <a:r>
              <a:rPr kumimoji="0" lang="de-D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million</a:t>
            </a: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people</a:t>
            </a: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 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kumimoji="0" lang="de-D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frica</a:t>
            </a: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did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not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have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access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improved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drinking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water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sources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2010</a:t>
            </a:r>
            <a:endParaRPr lang="de-DE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spcAft>
                <a:spcPts val="0"/>
              </a:spcAft>
              <a:tabLst>
                <a:tab pos="914400" algn="l"/>
              </a:tabLst>
            </a:pPr>
            <a:endParaRPr kumimoji="0" lang="de-DE" sz="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77825" marR="0" lvl="0" indent="-377825" defTabSz="1006475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WHO: </a:t>
            </a:r>
            <a:r>
              <a:rPr kumimoji="0" lang="de-D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avoidability</a:t>
            </a: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of</a:t>
            </a: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94% </a:t>
            </a:r>
            <a:r>
              <a:rPr kumimoji="0" lang="de-D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of</a:t>
            </a: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deaths</a:t>
            </a: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with</a:t>
            </a: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</a:t>
            </a: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help</a:t>
            </a:r>
            <a:r>
              <a:rPr kumimoji="0" lang="de-DE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of</a:t>
            </a:r>
            <a:r>
              <a:rPr kumimoji="0" lang="de-DE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improved</a:t>
            </a:r>
            <a:r>
              <a:rPr kumimoji="0" lang="de-DE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safe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supply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sanitation</a:t>
            </a:r>
            <a:endParaRPr kumimoji="0" lang="de-DE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/>
            </a:pPr>
            <a:r>
              <a:rPr lang="de-DE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Solution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„</a:t>
            </a:r>
            <a:r>
              <a:rPr lang="de-DE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point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de-DE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de-DE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“- </a:t>
            </a:r>
            <a:r>
              <a:rPr lang="de-DE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treatment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→ e.g. </a:t>
            </a:r>
            <a:r>
              <a:rPr lang="de-DE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ceramic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filters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  <a:defRPr/>
            </a:pPr>
            <a:endParaRPr lang="de-DE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373" y="5322302"/>
            <a:ext cx="2743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59" y="5322302"/>
            <a:ext cx="27987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2430514" y="7151102"/>
            <a:ext cx="13869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http://www.believeinzero.at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102235" y="7151102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http://www.water-for-africa.org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10080625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080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Aufbau und Inbetriebnahme eines </a:t>
            </a:r>
            <a:r>
              <a:rPr lang="de-DE" dirty="0" err="1" smtClean="0"/>
              <a:t>Biokohle</a:t>
            </a:r>
            <a:r>
              <a:rPr lang="de-DE" dirty="0" smtClean="0"/>
              <a:t>-/ Sandfilters für die nachgeschaltete Reinigung von kommunalem Abwasser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1914524"/>
            <a:ext cx="10080625" cy="5646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8576" y="57152"/>
            <a:ext cx="1008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CIMNE	International Center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Numerical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Methods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in Engineering</a:t>
            </a:r>
          </a:p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UPC	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Universitat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Politècnica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Catalunya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BarcelonaTech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8" name="Picture 2" descr="https://upload.wikimedia.org/wikipedia/commons/thumb/9/97/Logo_UPC.svg/245px-Logo_UPC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5388" y="116412"/>
            <a:ext cx="1105961" cy="1105962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220132" y="1222374"/>
            <a:ext cx="6578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Manufacture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ceramic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filters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727" y="3595625"/>
            <a:ext cx="4764076" cy="197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4934727" y="5566844"/>
            <a:ext cx="47640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/>
              <a:t>Dies, 2003</a:t>
            </a:r>
            <a:endParaRPr lang="de-DE" sz="800" dirty="0"/>
          </a:p>
        </p:txBody>
      </p:sp>
      <p:sp>
        <p:nvSpPr>
          <p:cNvPr id="13" name="Textplatzhalter 2"/>
          <p:cNvSpPr txBox="1">
            <a:spLocks/>
          </p:cNvSpPr>
          <p:nvPr/>
        </p:nvSpPr>
        <p:spPr>
          <a:xfrm>
            <a:off x="349807" y="2176334"/>
            <a:ext cx="9348996" cy="440288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1006475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Selection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of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materials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10064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clay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combustile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possibly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fire-resistant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stones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1006475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Mixing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of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materials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10064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Homogenous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moist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1006475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Forming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the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filter: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10064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Disc filter</a:t>
            </a:r>
          </a:p>
          <a:p>
            <a:pPr marL="742950" marR="0" lvl="1" indent="-285750" algn="l" defTabSz="10064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Pot filter  </a:t>
            </a:r>
          </a:p>
          <a:p>
            <a:pPr marL="742950" marR="0" lvl="1" indent="-285750" algn="l" defTabSz="10064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Candle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filter </a:t>
            </a:r>
          </a:p>
          <a:p>
            <a:pPr marL="342900" marR="0" lvl="0" indent="-342900" algn="l" defTabSz="1006475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Drying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and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subsequent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firing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10064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Burning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900-1000°C</a:t>
            </a:r>
          </a:p>
          <a:p>
            <a:pPr marL="742950" marR="0" lvl="1" indent="-285750" algn="l" defTabSz="10064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914400" algn="l"/>
              </a:tabLst>
              <a:defRPr/>
            </a:pP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possibly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stones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oven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10080625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080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Aufbau und Inbetriebnahme eines </a:t>
            </a:r>
            <a:r>
              <a:rPr lang="de-DE" dirty="0" err="1" smtClean="0"/>
              <a:t>Biokohle</a:t>
            </a:r>
            <a:r>
              <a:rPr lang="de-DE" dirty="0" smtClean="0"/>
              <a:t>-/ Sandfilters für die nachgeschaltete Reinigung von kommunalem Abwasser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1914524"/>
            <a:ext cx="10080625" cy="5646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8576" y="57152"/>
            <a:ext cx="1008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CIMNE	International Center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Numerical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Methods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in Engineering</a:t>
            </a:r>
          </a:p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UPC	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Universitat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Politècnica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Catalunya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BarcelonaTech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8" name="Picture 2" descr="https://upload.wikimedia.org/wikipedia/commons/thumb/9/97/Logo_UPC.svg/245px-Logo_UPC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5388" y="116412"/>
            <a:ext cx="1105961" cy="1105962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220132" y="1222374"/>
            <a:ext cx="75188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Advantages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disadvantages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ceramic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filters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platzhalter 1"/>
          <p:cNvSpPr txBox="1">
            <a:spLocks/>
          </p:cNvSpPr>
          <p:nvPr/>
        </p:nvSpPr>
        <p:spPr>
          <a:xfrm>
            <a:off x="220132" y="2113614"/>
            <a:ext cx="9701217" cy="517928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</a:pP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Advantages</a:t>
            </a:r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de-DE" sz="105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spcBef>
                <a:spcPts val="48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Economical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cheap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manufacturing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producing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48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Materials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readily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sand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clay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sawdust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rice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husks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…)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48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most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countries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ceramic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trade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established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48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Necessary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know-how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production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available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48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cleaning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performance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regard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microbial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contamination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turbidity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Disadvantages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de-DE" sz="11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spcBef>
                <a:spcPts val="48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Partially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slow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flow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rates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(Ø 1 - 3 l/h)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48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Very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fragile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48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Service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life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reliability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user-dependent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</a:pP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→ </a:t>
            </a:r>
            <a:r>
              <a:rPr lang="de-DE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difficult</a:t>
            </a:r>
            <a:r>
              <a:rPr lang="de-D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ensure</a:t>
            </a:r>
            <a:r>
              <a:rPr lang="de-D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durability</a:t>
            </a:r>
            <a:endParaRPr lang="de-DE" sz="11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spcBef>
                <a:spcPts val="48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poor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countries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there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often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production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rate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377825" indent="-377825" eaLnBrk="0" hangingPunct="0">
              <a:spcBef>
                <a:spcPct val="20000"/>
              </a:spcBef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10080625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080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Aufbau und Inbetriebnahme eines </a:t>
            </a:r>
            <a:r>
              <a:rPr lang="de-DE" dirty="0" err="1" smtClean="0"/>
              <a:t>Biokohle</a:t>
            </a:r>
            <a:r>
              <a:rPr lang="de-DE" dirty="0" smtClean="0"/>
              <a:t>-/ Sandfilters für die nachgeschaltete Reinigung von kommunalem Abwasser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1914524"/>
            <a:ext cx="10080625" cy="5646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8576" y="57152"/>
            <a:ext cx="1008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CIMNE	International Center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Numerical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Methods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in Engineering</a:t>
            </a:r>
          </a:p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UPC	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Universitat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Politècnica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Catalunya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BarcelonaTech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8" name="Picture 2" descr="https://upload.wikimedia.org/wikipedia/commons/thumb/9/97/Logo_UPC.svg/245px-Logo_UPC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5388" y="116412"/>
            <a:ext cx="1105961" cy="1105962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220132" y="1222374"/>
            <a:ext cx="8187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Guidelines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cleaning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performance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platzhalter 1"/>
          <p:cNvSpPr txBox="1">
            <a:spLocks/>
          </p:cNvSpPr>
          <p:nvPr/>
        </p:nvSpPr>
        <p:spPr>
          <a:xfrm>
            <a:off x="350899" y="2113614"/>
            <a:ext cx="9186506" cy="4163234"/>
          </a:xfrm>
          <a:prstGeom prst="rect">
            <a:avLst/>
          </a:prstGeom>
        </p:spPr>
        <p:txBody>
          <a:bodyPr/>
          <a:lstStyle/>
          <a:p>
            <a:pPr marL="377825" indent="-377825" eaLnBrk="0" hangingPunct="0">
              <a:spcBef>
                <a:spcPct val="20000"/>
              </a:spcBef>
              <a:buFont typeface="Arial" charset="0"/>
              <a:buChar char="•"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http://media-3.web.britannica.com/eb-media//87/141087-050-248505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340" y="2331696"/>
            <a:ext cx="3142255" cy="213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5"/>
          <p:cNvSpPr/>
          <p:nvPr/>
        </p:nvSpPr>
        <p:spPr>
          <a:xfrm>
            <a:off x="6467340" y="4451660"/>
            <a:ext cx="31422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 dirty="0"/>
              <a:t>blogs.britannica.com</a:t>
            </a:r>
          </a:p>
        </p:txBody>
      </p:sp>
      <p:sp>
        <p:nvSpPr>
          <p:cNvPr id="13" name="Textplatzhalter 2"/>
          <p:cNvSpPr txBox="1">
            <a:spLocks/>
          </p:cNvSpPr>
          <p:nvPr/>
        </p:nvSpPr>
        <p:spPr>
          <a:xfrm>
            <a:off x="349806" y="2176334"/>
            <a:ext cx="9348997" cy="2248787"/>
          </a:xfrm>
          <a:prstGeom prst="rect">
            <a:avLst/>
          </a:prstGeom>
        </p:spPr>
        <p:txBody>
          <a:bodyPr/>
          <a:lstStyle/>
          <a:p>
            <a:pPr marL="285750" marR="0" lvl="0" indent="-285750" eaLnBrk="0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WHO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Guideline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b="1" i="1" dirty="0" smtClean="0">
                <a:latin typeface="Arial" pitchFamily="34" charset="0"/>
                <a:cs typeface="Arial" pitchFamily="34" charset="0"/>
              </a:rPr>
              <a:t>E. coli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should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be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	in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drinking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water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  <a:p>
            <a:pPr marL="725488" lvl="1" indent="-285750" eaLnBrk="0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de-DE" i="1" dirty="0" smtClean="0">
                <a:latin typeface="Arial" pitchFamily="34" charset="0"/>
                <a:cs typeface="Arial" pitchFamily="34" charset="0"/>
              </a:rPr>
              <a:t>E. coli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Indicator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fecal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polluted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water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studies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Cambodia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27024" y="4715568"/>
            <a:ext cx="942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Table 1: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ceramic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652417"/>
              </p:ext>
            </p:extLst>
          </p:nvPr>
        </p:nvGraphicFramePr>
        <p:xfrm>
          <a:off x="327025" y="5132071"/>
          <a:ext cx="9360314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163"/>
                <a:gridCol w="2468573"/>
                <a:gridCol w="2603578"/>
              </a:tblGrid>
              <a:tr h="185420">
                <a:tc rowSpan="2">
                  <a:txBody>
                    <a:bodyPr/>
                    <a:lstStyle/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Cleaning</a:t>
                      </a:r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pPr marL="0" algn="ctr" defTabSz="1008035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Ceramic</a:t>
                      </a:r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filters</a:t>
                      </a:r>
                      <a:endParaRPr lang="de-DE" sz="1800" b="1" kern="1200" dirty="0" smtClean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Biosand</a:t>
                      </a:r>
                      <a:r>
                        <a:rPr lang="de-DE" sz="18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kern="1200" baseline="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filters</a:t>
                      </a:r>
                      <a:endParaRPr lang="de-DE" sz="1800" b="1" kern="1200" dirty="0" smtClean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Removal</a:t>
                      </a:r>
                      <a:r>
                        <a:rPr lang="de-DE" sz="18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</a:t>
                      </a:r>
                      <a:r>
                        <a:rPr lang="de-DE" sz="1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coli</a:t>
                      </a:r>
                      <a:endParaRPr lang="de-DE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8DAE1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r>
                        <a:rPr lang="de-DE" sz="1800" baseline="0" dirty="0" smtClean="0">
                          <a:solidFill>
                            <a:srgbClr val="8DAE1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de-DE" sz="1800" baseline="0" dirty="0" err="1" smtClean="0">
                          <a:solidFill>
                            <a:srgbClr val="8DAE1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r>
                        <a:rPr lang="de-DE" sz="1800" baseline="0" dirty="0" smtClean="0">
                          <a:solidFill>
                            <a:srgbClr val="8DAE1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aseline="0" dirty="0" err="1" smtClean="0">
                          <a:solidFill>
                            <a:srgbClr val="8DAE1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de-DE" sz="1800" baseline="0" dirty="0" smtClean="0">
                          <a:solidFill>
                            <a:srgbClr val="8DAE1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99,99)</a:t>
                      </a:r>
                      <a:endParaRPr lang="de-DE" sz="1800" dirty="0">
                        <a:solidFill>
                          <a:srgbClr val="8DAE1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  <a:r>
                        <a:rPr lang="de-DE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diarrhea</a:t>
                      </a:r>
                      <a:endParaRPr lang="de-D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8DAE1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de-DE" sz="1800" dirty="0">
                        <a:solidFill>
                          <a:srgbClr val="8DAE1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8DAE1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de-DE" sz="1800" dirty="0">
                        <a:solidFill>
                          <a:srgbClr val="8DAE1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  <a:r>
                        <a:rPr lang="de-DE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r>
                        <a:rPr lang="de-DE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turbidity</a:t>
                      </a:r>
                      <a:endParaRPr lang="de-D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8DAE1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de-DE" sz="1800" dirty="0">
                        <a:solidFill>
                          <a:srgbClr val="8DAE1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10080625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080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Aufbau und Inbetriebnahme eines </a:t>
            </a:r>
            <a:r>
              <a:rPr lang="de-DE" dirty="0" err="1" smtClean="0"/>
              <a:t>Biokohle</a:t>
            </a:r>
            <a:r>
              <a:rPr lang="de-DE" dirty="0" smtClean="0"/>
              <a:t>-/ Sandfilters für die nachgeschaltete Reinigung von kommunalem Abwasser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1914524"/>
            <a:ext cx="10080625" cy="5646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8576" y="57152"/>
            <a:ext cx="1008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CIMNE	International Center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Numerical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Methods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in Engineering</a:t>
            </a:r>
          </a:p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UPC	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Universitat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Politècnica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Catalunya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BarcelonaTech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8" name="Picture 2" descr="https://upload.wikimedia.org/wikipedia/commons/thumb/9/97/Logo_UPC.svg/245px-Logo_UPC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5388" y="116412"/>
            <a:ext cx="1105961" cy="1105962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220131" y="1222374"/>
            <a:ext cx="7964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Guidelines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cleaning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performance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platzhalter 1"/>
          <p:cNvSpPr txBox="1">
            <a:spLocks/>
          </p:cNvSpPr>
          <p:nvPr/>
        </p:nvSpPr>
        <p:spPr>
          <a:xfrm>
            <a:off x="350899" y="2113614"/>
            <a:ext cx="9186506" cy="4163234"/>
          </a:xfrm>
          <a:prstGeom prst="rect">
            <a:avLst/>
          </a:prstGeom>
        </p:spPr>
        <p:txBody>
          <a:bodyPr/>
          <a:lstStyle/>
          <a:p>
            <a:pPr marL="377825" indent="-377825" eaLnBrk="0" hangingPunct="0">
              <a:spcBef>
                <a:spcPct val="20000"/>
              </a:spcBef>
              <a:buFont typeface="Arial" charset="0"/>
              <a:buChar char="•"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platzhalter 2"/>
          <p:cNvSpPr txBox="1">
            <a:spLocks/>
          </p:cNvSpPr>
          <p:nvPr/>
        </p:nvSpPr>
        <p:spPr>
          <a:xfrm>
            <a:off x="349806" y="2176334"/>
            <a:ext cx="9348997" cy="2248787"/>
          </a:xfrm>
          <a:prstGeom prst="rect">
            <a:avLst/>
          </a:prstGeom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WHO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guidelines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risk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groups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  <a:p>
            <a:pPr marL="725488" lvl="1" indent="-285750" ea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sanitary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situations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due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5488" lvl="1" indent="-285750" eaLnBrk="0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de-D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E. coli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5488" lvl="1" indent="-285750" eaLnBrk="0" hangingPunct="0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Likelihood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keeping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least</a:t>
            </a:r>
          </a:p>
          <a:p>
            <a:pPr marL="725488" lvl="1" indent="-285750" eaLnBrk="0" hangingPunct="0">
              <a:spcBef>
                <a:spcPct val="200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ceramic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filter</a:t>
            </a:r>
          </a:p>
        </p:txBody>
      </p:sp>
      <p:pic>
        <p:nvPicPr>
          <p:cNvPr id="19" name="Picture 2" descr="http://www.africaexpedition.de/wp-content/uploads/wass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483" y="2093382"/>
            <a:ext cx="1714110" cy="255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/>
          <p:cNvSpPr/>
          <p:nvPr/>
        </p:nvSpPr>
        <p:spPr>
          <a:xfrm>
            <a:off x="7689483" y="4646440"/>
            <a:ext cx="17141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 dirty="0"/>
              <a:t>africaexpedition.de</a:t>
            </a:r>
          </a:p>
        </p:txBody>
      </p:sp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01121"/>
              </p:ext>
            </p:extLst>
          </p:nvPr>
        </p:nvGraphicFramePr>
        <p:xfrm>
          <a:off x="327025" y="5100475"/>
          <a:ext cx="934899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301"/>
                <a:gridCol w="2577848"/>
                <a:gridCol w="2577848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WHO </a:t>
                      </a:r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groups</a:t>
                      </a:r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by</a:t>
                      </a:r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E. coli</a:t>
                      </a:r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drinking</a:t>
                      </a:r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water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Exceedance</a:t>
                      </a:r>
                      <a:r>
                        <a:rPr lang="de-DE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propability</a:t>
                      </a:r>
                      <a:r>
                        <a:rPr lang="de-DE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Ceramic</a:t>
                      </a:r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filters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Biosand</a:t>
                      </a:r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filters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 </a:t>
                      </a:r>
                      <a:r>
                        <a:rPr lang="de-DE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de-DE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&gt;0CFU*/100ml</a:t>
                      </a:r>
                      <a:endParaRPr lang="de-DE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8DAE1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30-40</a:t>
                      </a:r>
                      <a:endParaRPr lang="de-DE" sz="1800" dirty="0">
                        <a:solidFill>
                          <a:srgbClr val="8DAE1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56-67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&gt;10CFU*/100ml</a:t>
                      </a:r>
                      <a:endParaRPr lang="de-D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8DAE1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de-DE" sz="1800" dirty="0">
                        <a:solidFill>
                          <a:srgbClr val="8DAE1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 </a:t>
                      </a:r>
                      <a:r>
                        <a:rPr lang="de-DE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&gt;100CFU*/100ml</a:t>
                      </a:r>
                      <a:endParaRPr lang="de-D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8DAE1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de-DE" sz="1800" dirty="0">
                        <a:solidFill>
                          <a:srgbClr val="8DAE1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feld 21"/>
          <p:cNvSpPr txBox="1"/>
          <p:nvPr/>
        </p:nvSpPr>
        <p:spPr>
          <a:xfrm>
            <a:off x="327024" y="4683972"/>
            <a:ext cx="9428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Table 2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Exceedance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propability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WHO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350899" y="6952690"/>
            <a:ext cx="265091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700" dirty="0"/>
              <a:t> *CFU = </a:t>
            </a:r>
            <a:r>
              <a:rPr lang="de-DE" sz="1700" dirty="0" err="1"/>
              <a:t>colony-forming</a:t>
            </a:r>
            <a:r>
              <a:rPr lang="de-DE" sz="1700" dirty="0"/>
              <a:t> </a:t>
            </a:r>
            <a:r>
              <a:rPr lang="de-DE" sz="1700" dirty="0" err="1"/>
              <a:t>unit</a:t>
            </a:r>
            <a:endParaRPr lang="de-DE" sz="17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10080625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080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Aufbau und Inbetriebnahme eines </a:t>
            </a:r>
            <a:r>
              <a:rPr lang="de-DE" dirty="0" err="1" smtClean="0"/>
              <a:t>Biokohle</a:t>
            </a:r>
            <a:r>
              <a:rPr lang="de-DE" dirty="0" smtClean="0"/>
              <a:t>-/ Sandfilters für die nachgeschaltete Reinigung von kommunalem Abwasser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1914524"/>
            <a:ext cx="10080625" cy="5646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8576" y="57152"/>
            <a:ext cx="1008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CIMNE	International Center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Numerical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Methods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in Engineering</a:t>
            </a:r>
          </a:p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UPC	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Universitat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Politècnica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Catalunya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BarcelonaTech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8" name="Picture 2" descr="https://upload.wikimedia.org/wikipedia/commons/thumb/9/97/Logo_UPC.svg/245px-Logo_UPC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5388" y="116412"/>
            <a:ext cx="1105961" cy="1105962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220131" y="1155468"/>
            <a:ext cx="6938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Guidelines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cleaning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performance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platzhalter 1"/>
          <p:cNvSpPr txBox="1">
            <a:spLocks/>
          </p:cNvSpPr>
          <p:nvPr/>
        </p:nvSpPr>
        <p:spPr>
          <a:xfrm>
            <a:off x="350899" y="2113614"/>
            <a:ext cx="9186506" cy="4163234"/>
          </a:xfrm>
          <a:prstGeom prst="rect">
            <a:avLst/>
          </a:prstGeom>
        </p:spPr>
        <p:txBody>
          <a:bodyPr/>
          <a:lstStyle/>
          <a:p>
            <a:pPr marL="377825" indent="-377825" eaLnBrk="0" hangingPunct="0">
              <a:spcBef>
                <a:spcPct val="20000"/>
              </a:spcBef>
              <a:buFont typeface="Arial" charset="0"/>
              <a:buChar char="•"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platzhalter 2"/>
          <p:cNvSpPr txBox="1">
            <a:spLocks/>
          </p:cNvSpPr>
          <p:nvPr/>
        </p:nvSpPr>
        <p:spPr>
          <a:xfrm>
            <a:off x="305202" y="2176334"/>
            <a:ext cx="9571543" cy="2248787"/>
          </a:xfrm>
          <a:prstGeom prst="rect">
            <a:avLst/>
          </a:prstGeom>
        </p:spPr>
        <p:txBody>
          <a:bodyPr/>
          <a:lstStyle/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WHO: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required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reduction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values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pathogens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dependent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on DALY*)</a:t>
            </a:r>
          </a:p>
          <a:p>
            <a:pPr marL="285750" indent="-285750" eaLnBrk="0" hangingPunct="0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Summary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average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reduction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values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ceramic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filters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WHO</a:t>
            </a:r>
          </a:p>
          <a:p>
            <a:pPr marL="725488" lvl="1" indent="-285750" eaLnBrk="0" hangingPunct="0">
              <a:spcBef>
                <a:spcPct val="20000"/>
              </a:spcBef>
              <a:spcAft>
                <a:spcPts val="0"/>
              </a:spcAft>
              <a:tabLst>
                <a:tab pos="457200" algn="l"/>
              </a:tabLst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92505"/>
              </p:ext>
            </p:extLst>
          </p:nvPr>
        </p:nvGraphicFramePr>
        <p:xfrm>
          <a:off x="88489" y="3996475"/>
          <a:ext cx="992400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001"/>
                <a:gridCol w="2052000"/>
                <a:gridCol w="2052000"/>
                <a:gridCol w="2232000"/>
                <a:gridCol w="2232000"/>
              </a:tblGrid>
              <a:tr h="323731">
                <a:tc rowSpan="2">
                  <a:txBody>
                    <a:bodyPr/>
                    <a:lstStyle/>
                    <a:p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Patogens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Required</a:t>
                      </a:r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LRV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LRV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914400">
                <a:tc vMerge="1">
                  <a:txBody>
                    <a:bodyPr/>
                    <a:lstStyle/>
                    <a:p>
                      <a:endParaRPr lang="de-DE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Protective</a:t>
                      </a:r>
                      <a:endParaRPr lang="de-DE" sz="1800" b="1" kern="1200" dirty="0" smtClean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(≤10</a:t>
                      </a:r>
                      <a:r>
                        <a:rPr lang="de-DE" sz="1800" b="0" kern="120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800" b="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DALY per person per year)</a:t>
                      </a:r>
                      <a:endParaRPr lang="de-DE" sz="18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Highly</a:t>
                      </a:r>
                      <a:r>
                        <a:rPr lang="de-DE" sz="18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kern="1200" baseline="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Protective</a:t>
                      </a:r>
                      <a:endParaRPr lang="de-DE" sz="1800" b="1" kern="1200" baseline="0" dirty="0" smtClean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(≤10</a:t>
                      </a:r>
                      <a:r>
                        <a:rPr lang="de-DE" sz="1800" b="0" kern="120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DALY per person per year)</a:t>
                      </a:r>
                      <a:endParaRPr lang="de-DE" sz="18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Ceramic</a:t>
                      </a:r>
                      <a:r>
                        <a:rPr lang="de-DE" sz="18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filters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Slow </a:t>
                      </a:r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sand</a:t>
                      </a:r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filters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de-DE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Bacteria</a:t>
                      </a:r>
                      <a:endParaRPr lang="de-DE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≥2</a:t>
                      </a:r>
                      <a:endParaRPr lang="de-DE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≥4</a:t>
                      </a:r>
                      <a:endParaRPr lang="de-DE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de-DE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Viruses</a:t>
                      </a:r>
                      <a:endParaRPr lang="de-D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≥3</a:t>
                      </a:r>
                      <a:endParaRPr lang="de-D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≥5</a:t>
                      </a:r>
                      <a:endParaRPr lang="de-D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de-DE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Protozoa</a:t>
                      </a:r>
                      <a:endParaRPr lang="de-D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≥2</a:t>
                      </a:r>
                      <a:endParaRPr lang="de-D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≥4</a:t>
                      </a:r>
                      <a:endParaRPr lang="de-D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hteck 15"/>
          <p:cNvSpPr/>
          <p:nvPr/>
        </p:nvSpPr>
        <p:spPr>
          <a:xfrm>
            <a:off x="88488" y="6366164"/>
            <a:ext cx="9924001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700" dirty="0" smtClean="0"/>
              <a:t>*DALY: </a:t>
            </a:r>
            <a:r>
              <a:rPr lang="de-DE" sz="1700" dirty="0" err="1" smtClean="0"/>
              <a:t>Disability-adjusted</a:t>
            </a:r>
            <a:r>
              <a:rPr lang="de-DE" sz="1700" dirty="0" smtClean="0"/>
              <a:t> </a:t>
            </a:r>
            <a:r>
              <a:rPr lang="de-DE" sz="1700" dirty="0" err="1" smtClean="0"/>
              <a:t>life-years</a:t>
            </a:r>
            <a:r>
              <a:rPr lang="de-DE" sz="1700" dirty="0" smtClean="0"/>
              <a:t>, </a:t>
            </a:r>
            <a:r>
              <a:rPr lang="de-DE" sz="1700" dirty="0" err="1" smtClean="0"/>
              <a:t>measure</a:t>
            </a:r>
            <a:r>
              <a:rPr lang="de-DE" sz="1700" dirty="0" smtClean="0"/>
              <a:t> </a:t>
            </a:r>
            <a:r>
              <a:rPr lang="de-DE" sz="1700" dirty="0" err="1" smtClean="0"/>
              <a:t>for</a:t>
            </a:r>
            <a:r>
              <a:rPr lang="de-DE" sz="1700" dirty="0" smtClean="0"/>
              <a:t> </a:t>
            </a:r>
            <a:r>
              <a:rPr lang="de-DE" sz="1700" dirty="0" err="1" smtClean="0"/>
              <a:t>the</a:t>
            </a:r>
            <a:r>
              <a:rPr lang="de-DE" sz="1700" dirty="0" smtClean="0"/>
              <a:t> </a:t>
            </a:r>
            <a:r>
              <a:rPr lang="de-DE" sz="1700" dirty="0" err="1" smtClean="0"/>
              <a:t>health</a:t>
            </a:r>
            <a:r>
              <a:rPr lang="de-DE" sz="1700" dirty="0" smtClean="0"/>
              <a:t> </a:t>
            </a:r>
            <a:r>
              <a:rPr lang="de-DE" sz="1700" dirty="0" err="1" smtClean="0"/>
              <a:t>of</a:t>
            </a:r>
            <a:r>
              <a:rPr lang="de-DE" sz="1700" dirty="0" smtClean="0"/>
              <a:t> a </a:t>
            </a:r>
            <a:r>
              <a:rPr lang="de-DE" sz="1700" dirty="0" err="1" smtClean="0"/>
              <a:t>population</a:t>
            </a:r>
            <a:r>
              <a:rPr lang="de-DE" sz="1700" dirty="0" smtClean="0"/>
              <a:t> </a:t>
            </a:r>
            <a:r>
              <a:rPr lang="de-DE" sz="1700" dirty="0" err="1" smtClean="0"/>
              <a:t>or</a:t>
            </a:r>
            <a:r>
              <a:rPr lang="de-DE" sz="1700" dirty="0" smtClean="0"/>
              <a:t> </a:t>
            </a:r>
            <a:r>
              <a:rPr lang="de-DE" sz="1700" dirty="0" err="1" smtClean="0"/>
              <a:t>the</a:t>
            </a:r>
            <a:r>
              <a:rPr lang="de-DE" sz="1700" dirty="0" smtClean="0"/>
              <a:t> </a:t>
            </a:r>
            <a:r>
              <a:rPr lang="de-DE" sz="1700" dirty="0" err="1" smtClean="0"/>
              <a:t>burden</a:t>
            </a:r>
            <a:r>
              <a:rPr lang="de-DE" sz="1700" dirty="0" smtClean="0"/>
              <a:t> </a:t>
            </a:r>
            <a:r>
              <a:rPr lang="de-DE" sz="1700" dirty="0" err="1" smtClean="0"/>
              <a:t>of</a:t>
            </a:r>
            <a:r>
              <a:rPr lang="de-DE" sz="1700" dirty="0" smtClean="0"/>
              <a:t> </a:t>
            </a:r>
            <a:r>
              <a:rPr lang="de-DE" sz="1700" dirty="0" err="1" smtClean="0"/>
              <a:t>disease</a:t>
            </a:r>
            <a:endParaRPr lang="de-DE" sz="1700" dirty="0" smtClean="0"/>
          </a:p>
          <a:p>
            <a:r>
              <a:rPr lang="de-DE" sz="1700" dirty="0" smtClean="0"/>
              <a:t>**LRV </a:t>
            </a:r>
            <a:r>
              <a:rPr lang="de-DE" sz="1700" dirty="0"/>
              <a:t>= </a:t>
            </a:r>
            <a:r>
              <a:rPr lang="de-DE" sz="1700" dirty="0" smtClean="0"/>
              <a:t>Log</a:t>
            </a:r>
            <a:r>
              <a:rPr lang="de-DE" sz="1700" baseline="-25000" dirty="0" smtClean="0"/>
              <a:t>10</a:t>
            </a:r>
            <a:r>
              <a:rPr lang="de-DE" sz="1700" dirty="0" smtClean="0"/>
              <a:t> </a:t>
            </a:r>
            <a:r>
              <a:rPr lang="de-DE" sz="1700" dirty="0"/>
              <a:t>(</a:t>
            </a:r>
            <a:r>
              <a:rPr lang="de-DE" sz="1700" dirty="0" err="1" smtClean="0"/>
              <a:t>Pathogenic</a:t>
            </a:r>
            <a:r>
              <a:rPr lang="de-DE" sz="1700" dirty="0" smtClean="0"/>
              <a:t> </a:t>
            </a:r>
            <a:r>
              <a:rPr lang="de-DE" sz="1700" dirty="0" err="1" smtClean="0"/>
              <a:t>concentration</a:t>
            </a:r>
            <a:r>
              <a:rPr lang="de-DE" sz="1700" dirty="0" smtClean="0"/>
              <a:t> </a:t>
            </a:r>
            <a:r>
              <a:rPr lang="de-DE" sz="1700" dirty="0" err="1" smtClean="0"/>
              <a:t>before</a:t>
            </a:r>
            <a:r>
              <a:rPr lang="de-DE" sz="1700" dirty="0" smtClean="0"/>
              <a:t> </a:t>
            </a:r>
            <a:r>
              <a:rPr lang="de-DE" sz="1700" dirty="0" err="1" smtClean="0"/>
              <a:t>treatment</a:t>
            </a:r>
            <a:r>
              <a:rPr lang="de-DE" sz="1700" dirty="0" smtClean="0"/>
              <a:t>) </a:t>
            </a:r>
            <a:r>
              <a:rPr lang="de-DE" sz="1700" dirty="0"/>
              <a:t>- Log</a:t>
            </a:r>
            <a:r>
              <a:rPr lang="de-DE" sz="1700" baseline="-25000" dirty="0"/>
              <a:t>10</a:t>
            </a:r>
            <a:r>
              <a:rPr lang="de-DE" sz="1700" dirty="0"/>
              <a:t> </a:t>
            </a:r>
            <a:r>
              <a:rPr lang="de-DE" sz="1700" dirty="0" smtClean="0"/>
              <a:t>(</a:t>
            </a:r>
            <a:r>
              <a:rPr lang="de-DE" sz="1700" dirty="0" err="1" smtClean="0"/>
              <a:t>Pathogenic</a:t>
            </a:r>
            <a:r>
              <a:rPr lang="de-DE" sz="1700" dirty="0" smtClean="0"/>
              <a:t> </a:t>
            </a:r>
            <a:r>
              <a:rPr lang="de-DE" sz="1700" dirty="0" err="1" smtClean="0"/>
              <a:t>concentration</a:t>
            </a:r>
            <a:r>
              <a:rPr lang="de-DE" sz="1700" dirty="0" smtClean="0"/>
              <a:t> after </a:t>
            </a:r>
            <a:r>
              <a:rPr lang="de-DE" sz="1700" dirty="0" err="1" smtClean="0"/>
              <a:t>treatment</a:t>
            </a:r>
            <a:r>
              <a:rPr lang="de-DE" sz="1700" dirty="0" smtClean="0"/>
              <a:t>)</a:t>
            </a:r>
          </a:p>
          <a:p>
            <a:r>
              <a:rPr lang="de-DE" sz="1700" b="1" dirty="0"/>
              <a:t> </a:t>
            </a:r>
            <a:r>
              <a:rPr lang="de-DE" sz="1700" b="1" dirty="0" smtClean="0"/>
              <a:t>    </a:t>
            </a:r>
            <a:r>
              <a:rPr lang="de-DE" sz="1700" dirty="0" smtClean="0"/>
              <a:t>LRV </a:t>
            </a:r>
            <a:r>
              <a:rPr lang="de-DE" sz="1700" dirty="0"/>
              <a:t>= 1 = 10</a:t>
            </a:r>
            <a:r>
              <a:rPr lang="de-DE" sz="1700" baseline="30000" dirty="0"/>
              <a:t>1</a:t>
            </a:r>
            <a:r>
              <a:rPr lang="de-DE" sz="1700" dirty="0"/>
              <a:t> = 90%, LRV = 2 = 10</a:t>
            </a:r>
            <a:r>
              <a:rPr lang="de-DE" sz="1700" baseline="30000" dirty="0"/>
              <a:t>2</a:t>
            </a:r>
            <a:r>
              <a:rPr lang="de-DE" sz="1700" dirty="0"/>
              <a:t> = 99%, LRV = 3 = 10</a:t>
            </a:r>
            <a:r>
              <a:rPr lang="de-DE" sz="1700" baseline="30000" dirty="0"/>
              <a:t>3</a:t>
            </a:r>
            <a:r>
              <a:rPr lang="de-DE" sz="1700" dirty="0"/>
              <a:t> = 99,9% </a:t>
            </a:r>
            <a:r>
              <a:rPr lang="de-DE" sz="1700" dirty="0" err="1" smtClean="0"/>
              <a:t>reduced</a:t>
            </a:r>
            <a:r>
              <a:rPr lang="de-DE" sz="1700" dirty="0" smtClean="0"/>
              <a:t> </a:t>
            </a:r>
            <a:r>
              <a:rPr lang="de-DE" sz="1700" dirty="0" err="1" smtClean="0"/>
              <a:t>pathogens</a:t>
            </a:r>
            <a:r>
              <a:rPr lang="de-DE" sz="1700" dirty="0" smtClean="0"/>
              <a:t>.</a:t>
            </a:r>
            <a:endParaRPr lang="de-DE" sz="1700" dirty="0"/>
          </a:p>
          <a:p>
            <a:endParaRPr lang="de-DE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22302" y="3577062"/>
            <a:ext cx="10012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Table 3: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household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LRV** (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10080625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080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Aufbau und Inbetriebnahme eines </a:t>
            </a:r>
            <a:r>
              <a:rPr lang="de-DE" dirty="0" err="1" smtClean="0"/>
              <a:t>Biokohle</a:t>
            </a:r>
            <a:r>
              <a:rPr lang="de-DE" dirty="0" smtClean="0"/>
              <a:t>-/ Sandfilters für die nachgeschaltete Reinigung von kommunalem Abwasser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1914524"/>
            <a:ext cx="10080625" cy="5646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8576" y="57152"/>
            <a:ext cx="1008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CIMNE	International Center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Numerical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Methods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in Engineering</a:t>
            </a:r>
          </a:p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UPC	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Universitat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Politècnica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Catalunya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BarcelonaTech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8" name="Picture 2" descr="https://upload.wikimedia.org/wikipedia/commons/thumb/9/97/Logo_UPC.svg/245px-Logo_UPC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5388" y="116412"/>
            <a:ext cx="1105961" cy="1105962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220132" y="1222374"/>
            <a:ext cx="73180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Guidelines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cleaning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performance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platzhalter 1"/>
          <p:cNvSpPr txBox="1">
            <a:spLocks/>
          </p:cNvSpPr>
          <p:nvPr/>
        </p:nvSpPr>
        <p:spPr>
          <a:xfrm>
            <a:off x="350899" y="2113614"/>
            <a:ext cx="9186506" cy="4163234"/>
          </a:xfrm>
          <a:prstGeom prst="rect">
            <a:avLst/>
          </a:prstGeom>
        </p:spPr>
        <p:txBody>
          <a:bodyPr/>
          <a:lstStyle/>
          <a:p>
            <a:pPr marL="377825" indent="-377825" eaLnBrk="0" hangingPunct="0">
              <a:spcBef>
                <a:spcPct val="20000"/>
              </a:spcBef>
              <a:buFont typeface="Arial" charset="0"/>
              <a:buChar char="•"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platzhalter 2"/>
          <p:cNvSpPr txBox="1">
            <a:spLocks/>
          </p:cNvSpPr>
          <p:nvPr/>
        </p:nvSpPr>
        <p:spPr>
          <a:xfrm>
            <a:off x="305202" y="2176334"/>
            <a:ext cx="9571543" cy="2248787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b="1" dirty="0" err="1" smtClean="0">
                <a:latin typeface="Arial" pitchFamily="34" charset="0"/>
                <a:cs typeface="Arial" pitchFamily="34" charset="0"/>
              </a:rPr>
              <a:t>ceramic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filters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better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reduction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performance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all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pathogens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b="1" dirty="0" err="1" smtClean="0">
                <a:latin typeface="Arial" pitchFamily="34" charset="0"/>
                <a:cs typeface="Arial" pitchFamily="34" charset="0"/>
              </a:rPr>
              <a:t>ceramic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filters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likely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attain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Highly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Protective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“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reduction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values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725488" lvl="1" indent="-285750" eaLnBrk="0" hangingPunct="0">
              <a:spcBef>
                <a:spcPct val="20000"/>
              </a:spcBef>
              <a:spcAft>
                <a:spcPts val="0"/>
              </a:spcAft>
              <a:tabLst>
                <a:tab pos="457200" algn="l"/>
              </a:tabLst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92505"/>
              </p:ext>
            </p:extLst>
          </p:nvPr>
        </p:nvGraphicFramePr>
        <p:xfrm>
          <a:off x="88489" y="3996475"/>
          <a:ext cx="992400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001"/>
                <a:gridCol w="2052000"/>
                <a:gridCol w="2052000"/>
                <a:gridCol w="2232000"/>
                <a:gridCol w="2232000"/>
              </a:tblGrid>
              <a:tr h="323731">
                <a:tc rowSpan="2">
                  <a:txBody>
                    <a:bodyPr/>
                    <a:lstStyle/>
                    <a:p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Patogens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Required</a:t>
                      </a:r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LRV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LRV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914400">
                <a:tc vMerge="1">
                  <a:txBody>
                    <a:bodyPr/>
                    <a:lstStyle/>
                    <a:p>
                      <a:endParaRPr lang="de-DE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Protective</a:t>
                      </a:r>
                      <a:endParaRPr lang="de-DE" sz="1800" b="1" kern="1200" dirty="0" smtClean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(≤10</a:t>
                      </a:r>
                      <a:r>
                        <a:rPr lang="de-DE" sz="1800" b="0" kern="120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800" b="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DALY per person per year)</a:t>
                      </a:r>
                      <a:endParaRPr lang="de-DE" sz="18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Highly</a:t>
                      </a:r>
                      <a:r>
                        <a:rPr lang="de-DE" sz="18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kern="1200" baseline="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Protective</a:t>
                      </a:r>
                      <a:endParaRPr lang="de-DE" sz="1800" b="1" kern="1200" baseline="0" dirty="0" smtClean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(≤10</a:t>
                      </a:r>
                      <a:r>
                        <a:rPr lang="de-DE" sz="1800" b="0" kern="120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DALY per person per year)</a:t>
                      </a:r>
                      <a:endParaRPr lang="de-DE" sz="18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Ceramic</a:t>
                      </a:r>
                      <a:r>
                        <a:rPr lang="de-DE" sz="18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filters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Slow </a:t>
                      </a:r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sand</a:t>
                      </a:r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filters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de-DE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Bacteria</a:t>
                      </a:r>
                      <a:endParaRPr lang="de-DE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≥2</a:t>
                      </a:r>
                      <a:endParaRPr lang="de-DE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≥4</a:t>
                      </a:r>
                      <a:endParaRPr lang="de-DE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8DAE1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2-6</a:t>
                      </a:r>
                      <a:endParaRPr lang="de-DE" sz="1800" dirty="0">
                        <a:solidFill>
                          <a:srgbClr val="8DAE1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de-DE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Viruses</a:t>
                      </a:r>
                      <a:endParaRPr lang="de-D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≥3</a:t>
                      </a:r>
                      <a:endParaRPr lang="de-D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≥5</a:t>
                      </a:r>
                      <a:endParaRPr lang="de-D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1-4</a:t>
                      </a:r>
                      <a:endParaRPr lang="de-DE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0,5-2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de-DE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Protozoa</a:t>
                      </a:r>
                      <a:endParaRPr lang="de-D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≥2</a:t>
                      </a:r>
                      <a:endParaRPr lang="de-D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≥4</a:t>
                      </a:r>
                      <a:endParaRPr lang="de-D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8DAE1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4-6</a:t>
                      </a:r>
                      <a:endParaRPr lang="de-DE" sz="1800" dirty="0">
                        <a:solidFill>
                          <a:srgbClr val="8DAE1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hteck 15"/>
          <p:cNvSpPr/>
          <p:nvPr/>
        </p:nvSpPr>
        <p:spPr>
          <a:xfrm>
            <a:off x="88488" y="6366164"/>
            <a:ext cx="9924001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700" dirty="0" smtClean="0"/>
              <a:t>*DALY: </a:t>
            </a:r>
            <a:r>
              <a:rPr lang="de-DE" sz="1700" dirty="0" err="1" smtClean="0"/>
              <a:t>Disability-adjusted</a:t>
            </a:r>
            <a:r>
              <a:rPr lang="de-DE" sz="1700" dirty="0" smtClean="0"/>
              <a:t> </a:t>
            </a:r>
            <a:r>
              <a:rPr lang="de-DE" sz="1700" dirty="0" err="1" smtClean="0"/>
              <a:t>life-years</a:t>
            </a:r>
            <a:r>
              <a:rPr lang="de-DE" sz="1700" dirty="0" smtClean="0"/>
              <a:t>, </a:t>
            </a:r>
            <a:r>
              <a:rPr lang="de-DE" sz="1700" dirty="0" err="1" smtClean="0"/>
              <a:t>measure</a:t>
            </a:r>
            <a:r>
              <a:rPr lang="de-DE" sz="1700" dirty="0" smtClean="0"/>
              <a:t> </a:t>
            </a:r>
            <a:r>
              <a:rPr lang="de-DE" sz="1700" dirty="0" err="1" smtClean="0"/>
              <a:t>for</a:t>
            </a:r>
            <a:r>
              <a:rPr lang="de-DE" sz="1700" dirty="0" smtClean="0"/>
              <a:t> </a:t>
            </a:r>
            <a:r>
              <a:rPr lang="de-DE" sz="1700" dirty="0" err="1" smtClean="0"/>
              <a:t>the</a:t>
            </a:r>
            <a:r>
              <a:rPr lang="de-DE" sz="1700" dirty="0" smtClean="0"/>
              <a:t> </a:t>
            </a:r>
            <a:r>
              <a:rPr lang="de-DE" sz="1700" dirty="0" err="1" smtClean="0"/>
              <a:t>health</a:t>
            </a:r>
            <a:r>
              <a:rPr lang="de-DE" sz="1700" dirty="0" smtClean="0"/>
              <a:t> </a:t>
            </a:r>
            <a:r>
              <a:rPr lang="de-DE" sz="1700" dirty="0" err="1" smtClean="0"/>
              <a:t>of</a:t>
            </a:r>
            <a:r>
              <a:rPr lang="de-DE" sz="1700" dirty="0" smtClean="0"/>
              <a:t> a </a:t>
            </a:r>
            <a:r>
              <a:rPr lang="de-DE" sz="1700" dirty="0" err="1" smtClean="0"/>
              <a:t>population</a:t>
            </a:r>
            <a:r>
              <a:rPr lang="de-DE" sz="1700" dirty="0" smtClean="0"/>
              <a:t> </a:t>
            </a:r>
            <a:r>
              <a:rPr lang="de-DE" sz="1700" dirty="0" err="1" smtClean="0"/>
              <a:t>or</a:t>
            </a:r>
            <a:r>
              <a:rPr lang="de-DE" sz="1700" dirty="0" smtClean="0"/>
              <a:t> </a:t>
            </a:r>
            <a:r>
              <a:rPr lang="de-DE" sz="1700" dirty="0" err="1" smtClean="0"/>
              <a:t>the</a:t>
            </a:r>
            <a:r>
              <a:rPr lang="de-DE" sz="1700" dirty="0" smtClean="0"/>
              <a:t> </a:t>
            </a:r>
            <a:r>
              <a:rPr lang="de-DE" sz="1700" dirty="0" err="1" smtClean="0"/>
              <a:t>burden</a:t>
            </a:r>
            <a:r>
              <a:rPr lang="de-DE" sz="1700" dirty="0" smtClean="0"/>
              <a:t> </a:t>
            </a:r>
            <a:r>
              <a:rPr lang="de-DE" sz="1700" dirty="0" err="1" smtClean="0"/>
              <a:t>of</a:t>
            </a:r>
            <a:r>
              <a:rPr lang="de-DE" sz="1700" dirty="0" smtClean="0"/>
              <a:t> </a:t>
            </a:r>
            <a:r>
              <a:rPr lang="de-DE" sz="1700" dirty="0" err="1" smtClean="0"/>
              <a:t>disease</a:t>
            </a:r>
            <a:endParaRPr lang="de-DE" sz="1700" dirty="0" smtClean="0"/>
          </a:p>
          <a:p>
            <a:r>
              <a:rPr lang="de-DE" sz="1700" dirty="0" smtClean="0"/>
              <a:t>**LRV </a:t>
            </a:r>
            <a:r>
              <a:rPr lang="de-DE" sz="1700" dirty="0"/>
              <a:t>= </a:t>
            </a:r>
            <a:r>
              <a:rPr lang="de-DE" sz="1700" dirty="0" smtClean="0"/>
              <a:t>Log</a:t>
            </a:r>
            <a:r>
              <a:rPr lang="de-DE" sz="1700" baseline="-25000" dirty="0" smtClean="0"/>
              <a:t>10</a:t>
            </a:r>
            <a:r>
              <a:rPr lang="de-DE" sz="1700" dirty="0" smtClean="0"/>
              <a:t> </a:t>
            </a:r>
            <a:r>
              <a:rPr lang="de-DE" sz="1700" dirty="0"/>
              <a:t>(</a:t>
            </a:r>
            <a:r>
              <a:rPr lang="de-DE" sz="1700" dirty="0" err="1" smtClean="0"/>
              <a:t>Pathogenic</a:t>
            </a:r>
            <a:r>
              <a:rPr lang="de-DE" sz="1700" dirty="0" smtClean="0"/>
              <a:t> </a:t>
            </a:r>
            <a:r>
              <a:rPr lang="de-DE" sz="1700" dirty="0" err="1" smtClean="0"/>
              <a:t>concentration</a:t>
            </a:r>
            <a:r>
              <a:rPr lang="de-DE" sz="1700" dirty="0" smtClean="0"/>
              <a:t> </a:t>
            </a:r>
            <a:r>
              <a:rPr lang="de-DE" sz="1700" dirty="0" err="1" smtClean="0"/>
              <a:t>before</a:t>
            </a:r>
            <a:r>
              <a:rPr lang="de-DE" sz="1700" dirty="0" smtClean="0"/>
              <a:t> </a:t>
            </a:r>
            <a:r>
              <a:rPr lang="de-DE" sz="1700" dirty="0" err="1" smtClean="0"/>
              <a:t>treatment</a:t>
            </a:r>
            <a:r>
              <a:rPr lang="de-DE" sz="1700" dirty="0" smtClean="0"/>
              <a:t>) </a:t>
            </a:r>
            <a:r>
              <a:rPr lang="de-DE" sz="1700" dirty="0"/>
              <a:t>- Log</a:t>
            </a:r>
            <a:r>
              <a:rPr lang="de-DE" sz="1700" baseline="-25000" dirty="0"/>
              <a:t>10</a:t>
            </a:r>
            <a:r>
              <a:rPr lang="de-DE" sz="1700" dirty="0"/>
              <a:t> </a:t>
            </a:r>
            <a:r>
              <a:rPr lang="de-DE" sz="1700" dirty="0" smtClean="0"/>
              <a:t>(</a:t>
            </a:r>
            <a:r>
              <a:rPr lang="de-DE" sz="1700" dirty="0" err="1" smtClean="0"/>
              <a:t>Pathogenic</a:t>
            </a:r>
            <a:r>
              <a:rPr lang="de-DE" sz="1700" dirty="0" smtClean="0"/>
              <a:t> </a:t>
            </a:r>
            <a:r>
              <a:rPr lang="de-DE" sz="1700" dirty="0" err="1" smtClean="0"/>
              <a:t>concentration</a:t>
            </a:r>
            <a:r>
              <a:rPr lang="de-DE" sz="1700" dirty="0" smtClean="0"/>
              <a:t> after </a:t>
            </a:r>
            <a:r>
              <a:rPr lang="de-DE" sz="1700" dirty="0" err="1" smtClean="0"/>
              <a:t>treatment</a:t>
            </a:r>
            <a:r>
              <a:rPr lang="de-DE" sz="1700" dirty="0" smtClean="0"/>
              <a:t>)</a:t>
            </a:r>
          </a:p>
          <a:p>
            <a:r>
              <a:rPr lang="de-DE" sz="1700" b="1" dirty="0"/>
              <a:t> </a:t>
            </a:r>
            <a:r>
              <a:rPr lang="de-DE" sz="1700" b="1" dirty="0" smtClean="0"/>
              <a:t>    </a:t>
            </a:r>
            <a:r>
              <a:rPr lang="de-DE" sz="1700" dirty="0" smtClean="0"/>
              <a:t>LRV </a:t>
            </a:r>
            <a:r>
              <a:rPr lang="de-DE" sz="1700" dirty="0"/>
              <a:t>= 1 = 10</a:t>
            </a:r>
            <a:r>
              <a:rPr lang="de-DE" sz="1700" baseline="30000" dirty="0"/>
              <a:t>1</a:t>
            </a:r>
            <a:r>
              <a:rPr lang="de-DE" sz="1700" dirty="0"/>
              <a:t> = 90%, LRV = 2 = 10</a:t>
            </a:r>
            <a:r>
              <a:rPr lang="de-DE" sz="1700" baseline="30000" dirty="0"/>
              <a:t>2</a:t>
            </a:r>
            <a:r>
              <a:rPr lang="de-DE" sz="1700" dirty="0"/>
              <a:t> = 99%, LRV = 3 = 10</a:t>
            </a:r>
            <a:r>
              <a:rPr lang="de-DE" sz="1700" baseline="30000" dirty="0"/>
              <a:t>3</a:t>
            </a:r>
            <a:r>
              <a:rPr lang="de-DE" sz="1700" dirty="0"/>
              <a:t> = 99,9% </a:t>
            </a:r>
            <a:r>
              <a:rPr lang="de-DE" sz="1700" dirty="0" err="1" smtClean="0"/>
              <a:t>reduced</a:t>
            </a:r>
            <a:r>
              <a:rPr lang="de-DE" sz="1700" dirty="0" smtClean="0"/>
              <a:t> </a:t>
            </a:r>
            <a:r>
              <a:rPr lang="de-DE" sz="1700" dirty="0" err="1" smtClean="0"/>
              <a:t>pathogens</a:t>
            </a:r>
            <a:r>
              <a:rPr lang="de-DE" sz="1700" dirty="0" smtClean="0"/>
              <a:t>.</a:t>
            </a:r>
            <a:endParaRPr lang="de-DE" sz="1700" dirty="0"/>
          </a:p>
          <a:p>
            <a:endParaRPr lang="de-DE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22302" y="3577062"/>
            <a:ext cx="10012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Table 3: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household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LRV** (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eduction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10080625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0080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Aufbau und Inbetriebnahme eines </a:t>
            </a:r>
            <a:r>
              <a:rPr lang="de-DE" dirty="0" err="1" smtClean="0"/>
              <a:t>Biokohle</a:t>
            </a:r>
            <a:r>
              <a:rPr lang="de-DE" dirty="0" smtClean="0"/>
              <a:t>-/ Sandfilters für die nachgeschaltete Reinigung von kommunalem Abwasser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1914524"/>
            <a:ext cx="10080625" cy="5646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8576" y="57152"/>
            <a:ext cx="1008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CIMNE	International Center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Numerical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Methods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in Engineering</a:t>
            </a:r>
          </a:p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UPC	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Universitat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Politècnica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Catalunya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BarcelonaTech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8" name="Picture 2" descr="https://upload.wikimedia.org/wikipedia/commons/thumb/9/97/Logo_UPC.svg/245px-Logo_UPC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5388" y="116412"/>
            <a:ext cx="1105961" cy="1105962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220132" y="1222374"/>
            <a:ext cx="7719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Ensuring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drinking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demand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platzhalter 1"/>
          <p:cNvSpPr txBox="1">
            <a:spLocks/>
          </p:cNvSpPr>
          <p:nvPr/>
        </p:nvSpPr>
        <p:spPr>
          <a:xfrm>
            <a:off x="220132" y="2123225"/>
            <a:ext cx="9186506" cy="513468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WHO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statement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liters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water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minimum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health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hygiene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de-DE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b="1" dirty="0" err="1" smtClean="0">
                <a:latin typeface="Arial" pitchFamily="34" charset="0"/>
                <a:cs typeface="Arial" pitchFamily="34" charset="0"/>
              </a:rPr>
              <a:t>Ceramic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filters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flow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rate 1-3 l/h</a:t>
            </a:r>
          </a:p>
          <a:p>
            <a:pPr marL="342900" indent="-342900">
              <a:spcBef>
                <a:spcPts val="48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→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hours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20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liters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782638" lvl="1" indent="-342900">
              <a:spcBef>
                <a:spcPts val="48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Sand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filters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flow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rate 15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-60 l/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h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782638" lvl="1" indent="-342900">
              <a:spcBef>
                <a:spcPts val="48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Flow rate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depending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on filter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thickness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used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material</a:t>
            </a:r>
          </a:p>
          <a:p>
            <a:pPr marL="782638" lvl="1" indent="-342900">
              <a:spcBef>
                <a:spcPts val="48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thereof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accompanying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pore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size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filter</a:t>
            </a:r>
          </a:p>
          <a:p>
            <a:pPr marL="342900" indent="-34290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Connection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change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performance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service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life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known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48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→ General: 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de-DE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</a:t>
            </a:r>
            <a:r>
              <a:rPr lang="de-DE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period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in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which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filter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cleans</a:t>
            </a:r>
            <a:r>
              <a:rPr lang="de-D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smoothly</a:t>
            </a:r>
            <a:endParaRPr lang="de-DE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82638" lvl="1" indent="-342900">
              <a:spcBef>
                <a:spcPts val="48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Filter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cleaning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user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obligatory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(due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particulate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material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)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377825" indent="-377825" eaLnBrk="0" hangingPunct="0">
              <a:spcBef>
                <a:spcPts val="480"/>
              </a:spcBef>
              <a:buFont typeface="Arial" charset="0"/>
              <a:buChar char="•"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http://www.charitywater.org/_files/blog/wp-content/uploads/2013/11/cambodiapreso32-720x5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46" y="2113614"/>
            <a:ext cx="2872847" cy="21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/>
          <p:cNvSpPr/>
          <p:nvPr/>
        </p:nvSpPr>
        <p:spPr>
          <a:xfrm>
            <a:off x="7045245" y="4392711"/>
            <a:ext cx="28728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 dirty="0" smtClean="0"/>
              <a:t>charitywater.org</a:t>
            </a:r>
            <a:endParaRPr lang="de-DE" sz="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elfolie mit Tex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ontent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Content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tent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itelfolie mit Tex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01_PPT Arial Logo</Template>
  <TotalTime>0</TotalTime>
  <Words>1091</Words>
  <Application>Microsoft Macintosh PowerPoint</Application>
  <PresentationFormat>Benutzerdefiniert</PresentationFormat>
  <Paragraphs>221</Paragraphs>
  <Slides>11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7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Titelfolie mit Text</vt:lpstr>
      <vt:lpstr>1_Contentfolie</vt:lpstr>
      <vt:lpstr>2_Contentfolie</vt:lpstr>
      <vt:lpstr>1_Benutzerdefiniertes Design</vt:lpstr>
      <vt:lpstr>3_Contentfolie</vt:lpstr>
      <vt:lpstr>Benutzerdefiniertes Design</vt:lpstr>
      <vt:lpstr>1_Titelfolie mit Text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Maria</dc:creator>
  <cp:lastModifiedBy>Judith Krischler</cp:lastModifiedBy>
  <cp:revision>42</cp:revision>
  <cp:lastPrinted>2014-06-09T12:34:14Z</cp:lastPrinted>
  <dcterms:created xsi:type="dcterms:W3CDTF">2009-11-16T11:47:49Z</dcterms:created>
  <dcterms:modified xsi:type="dcterms:W3CDTF">2016-12-15T22:58:34Z</dcterms:modified>
</cp:coreProperties>
</file>