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E8C8506-E5C1-4BEB-AB66-2C7E8AEED145}">
  <a:tblStyle styleId="{1E8C8506-E5C1-4BEB-AB66-2C7E8AEED14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4852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0" y="2132857"/>
            <a:ext cx="12192000" cy="20436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5400" b="0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Waste Heat Recovery Systems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815412" y="4841117"/>
            <a:ext cx="11219455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Inocencio Castañar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Samuel Parada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Saskia Loosveldt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sp>
        <p:nvSpPr>
          <p:cNvPr id="90" name="Shape 90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3" name="Shape 93"/>
          <p:cNvSpPr/>
          <p:nvPr/>
        </p:nvSpPr>
        <p:spPr>
          <a:xfrm>
            <a:off x="3048000" y="3429000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SKILLS 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 #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ORGANIC RANKINE CYCLE</a:t>
            </a:r>
          </a:p>
        </p:txBody>
      </p:sp>
      <p:sp>
        <p:nvSpPr>
          <p:cNvPr id="270" name="Shape 270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71" name="Shape 271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272" name="Shape 272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273" name="Shape 273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275" name="Shape 275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2139" y="1930726"/>
            <a:ext cx="8651144" cy="359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ORGANIC RANKINE CYCLE vs STEAM CYCLE</a:t>
            </a:r>
          </a:p>
        </p:txBody>
      </p:sp>
      <p:sp>
        <p:nvSpPr>
          <p:cNvPr id="284" name="Shape 284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85" name="Shape 285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286" name="Shape 286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287" name="Shape 287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289" name="Shape 289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Shape 292"/>
          <p:cNvGrpSpPr/>
          <p:nvPr/>
        </p:nvGrpSpPr>
        <p:grpSpPr>
          <a:xfrm>
            <a:off x="3119669" y="1918832"/>
            <a:ext cx="8544949" cy="4452629"/>
            <a:chOff x="0" y="257960"/>
            <a:chExt cx="8544949" cy="4452629"/>
          </a:xfrm>
        </p:grpSpPr>
        <p:sp>
          <p:nvSpPr>
            <p:cNvPr id="293" name="Shape 293"/>
            <p:cNvSpPr/>
            <p:nvPr/>
          </p:nvSpPr>
          <p:spPr>
            <a:xfrm>
              <a:off x="0" y="257960"/>
              <a:ext cx="8544949" cy="146613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71571" y="329531"/>
              <a:ext cx="8401807" cy="1322992"/>
            </a:xfrm>
            <a:prstGeom prst="rect">
              <a:avLst/>
            </a:prstGeom>
            <a:noFill/>
            <a:ln>
              <a:noFill/>
            </a:ln>
          </p:spPr>
          <p:txBody>
            <a:bodyPr lIns="133350" tIns="133350" rIns="133350" bIns="13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Difference: </a:t>
              </a:r>
              <a:r>
                <a:rPr lang="es-ES" sz="3500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ORGANIC working fluid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0" y="1824894"/>
              <a:ext cx="8544949" cy="288569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140868" y="1965763"/>
              <a:ext cx="8263212" cy="2603958"/>
            </a:xfrm>
            <a:prstGeom prst="rect">
              <a:avLst/>
            </a:prstGeom>
            <a:noFill/>
            <a:ln>
              <a:noFill/>
            </a:ln>
          </p:spPr>
          <p:txBody>
            <a:bodyPr lIns="133350" tIns="133350" rIns="133350" bIns="13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 features (compared to water):	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1225"/>
                </a:spcBef>
                <a:spcAft>
                  <a:spcPts val="0"/>
                </a:spcAft>
                <a:buSzPct val="25000"/>
                <a:buNone/>
              </a:pPr>
              <a:r>
                <a:rPr lang="es-E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· Low boiling point at same 	  	pressure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1225"/>
                </a:spcBef>
                <a:spcAft>
                  <a:spcPts val="0"/>
                </a:spcAft>
                <a:buSzPct val="25000"/>
                <a:buNone/>
              </a:pPr>
              <a:r>
                <a:rPr lang="es-E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· Low specific volume	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ORGANIC WORKING FLUIDS</a:t>
            </a:r>
          </a:p>
        </p:txBody>
      </p:sp>
      <p:sp>
        <p:nvSpPr>
          <p:cNvPr id="302" name="Shape 302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03" name="Shape 303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304" name="Shape 304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305" name="Shape 305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307" name="Shape 307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 smtClean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Shape 310"/>
          <p:cNvGrpSpPr/>
          <p:nvPr/>
        </p:nvGrpSpPr>
        <p:grpSpPr>
          <a:xfrm>
            <a:off x="3119669" y="2114908"/>
            <a:ext cx="8544949" cy="4063513"/>
            <a:chOff x="0" y="454035"/>
            <a:chExt cx="8544949" cy="4063513"/>
          </a:xfrm>
        </p:grpSpPr>
        <p:sp>
          <p:nvSpPr>
            <p:cNvPr id="311" name="Shape 311"/>
            <p:cNvSpPr/>
            <p:nvPr/>
          </p:nvSpPr>
          <p:spPr>
            <a:xfrm>
              <a:off x="0" y="454035"/>
              <a:ext cx="8544949" cy="133013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64932" y="518968"/>
              <a:ext cx="8415085" cy="1200273"/>
            </a:xfrm>
            <a:prstGeom prst="rect">
              <a:avLst/>
            </a:prstGeom>
            <a:noFill/>
            <a:ln>
              <a:noFill/>
            </a:ln>
          </p:spPr>
          <p:txBody>
            <a:bodyPr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Classified based on their slope in the T-s diagram	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0" y="1899527"/>
              <a:ext cx="8544949" cy="261802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27801" y="2027328"/>
              <a:ext cx="8289346" cy="2362419"/>
            </a:xfrm>
            <a:prstGeom prst="rect">
              <a:avLst/>
            </a:prstGeom>
            <a:noFill/>
            <a:ln>
              <a:noFill/>
            </a:ln>
          </p:spPr>
          <p:txBody>
            <a:bodyPr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300" dirty="0" err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Dry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fluids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benzene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toluene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): 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dT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ds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&gt;0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SzPct val="25000"/>
                <a:buNone/>
              </a:pPr>
              <a:r>
                <a:rPr lang="es-ES" sz="3300" dirty="0" err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Wet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fluids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ethanol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amonia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): 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dT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ds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&lt;0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SzPct val="25000"/>
                <a:buNone/>
              </a:pPr>
              <a:r>
                <a:rPr lang="es-ES" sz="3300" dirty="0" err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Isentropic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fluids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(R11, R134): 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dT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s-ES" sz="3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ds</a:t>
              </a:r>
              <a:r>
                <a:rPr lang="es-ES" sz="3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ORGANIC WORKING FLUIDS</a:t>
            </a:r>
          </a:p>
        </p:txBody>
      </p:sp>
      <p:sp>
        <p:nvSpPr>
          <p:cNvPr id="320" name="Shape 320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21" name="Shape 321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322" name="Shape 322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323" name="Shape 323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325" name="Shape 325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 smtClean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525" y="1410355"/>
            <a:ext cx="7960734" cy="5203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CONTAINER SHIPS</a:t>
            </a:r>
          </a:p>
        </p:txBody>
      </p:sp>
      <p:sp>
        <p:nvSpPr>
          <p:cNvPr id="334" name="Shape 334"/>
          <p:cNvSpPr/>
          <p:nvPr/>
        </p:nvSpPr>
        <p:spPr>
          <a:xfrm>
            <a:off x="18102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35" name="Shape 335"/>
          <p:cNvSpPr/>
          <p:nvPr/>
        </p:nvSpPr>
        <p:spPr>
          <a:xfrm>
            <a:off x="18102" y="310103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336" name="Shape 336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337" name="Shape 337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18102" y="3821764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339" name="Shape 339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 smtClean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2" name="Shape 342"/>
          <p:cNvGraphicFramePr/>
          <p:nvPr/>
        </p:nvGraphicFramePr>
        <p:xfrm>
          <a:off x="4016062" y="1710337"/>
          <a:ext cx="5994925" cy="3118000"/>
        </p:xfrm>
        <a:graphic>
          <a:graphicData uri="http://schemas.openxmlformats.org/drawingml/2006/table">
            <a:tbl>
              <a:tblPr>
                <a:noFill/>
                <a:tableStyleId>{1E8C8506-E5C1-4BEB-AB66-2C7E8AEED145}</a:tableStyleId>
              </a:tblPr>
              <a:tblGrid>
                <a:gridCol w="1733625"/>
                <a:gridCol w="4261300"/>
              </a:tblGrid>
              <a:tr h="623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EMISSION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8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TONS SAVED PER YEAR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FB8E4"/>
                    </a:solidFill>
                  </a:tcPr>
                </a:tc>
              </a:tr>
              <a:tr h="623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</a:t>
                      </a:r>
                      <a:r>
                        <a:rPr lang="es-ES" sz="2400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B8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11.000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8E4"/>
                    </a:solidFill>
                  </a:tcPr>
                </a:tc>
              </a:tr>
              <a:tr h="623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r>
                        <a:rPr lang="es-ES" sz="2400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FB8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8E4"/>
                    </a:solidFill>
                  </a:tcPr>
                </a:tc>
              </a:tr>
              <a:tr h="623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</a:t>
                      </a:r>
                      <a:r>
                        <a:rPr lang="es-ES" sz="2400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</a:p>
                  </a:txBody>
                  <a:tcPr marL="91425" marR="91425" marT="91425" marB="91425">
                    <a:solidFill>
                      <a:srgbClr val="8FB8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59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B8E4"/>
                    </a:solidFill>
                  </a:tcPr>
                </a:tc>
              </a:tr>
              <a:tr h="623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Particulates</a:t>
                      </a:r>
                    </a:p>
                  </a:txBody>
                  <a:tcPr marL="91425" marR="91425" marT="91425" marB="91425">
                    <a:solidFill>
                      <a:srgbClr val="8FB8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91425" marR="91425" marT="91425" marB="91425">
                    <a:solidFill>
                      <a:srgbClr val="8FB8E4"/>
                    </a:solidFill>
                  </a:tcPr>
                </a:tc>
              </a:tr>
            </a:tbl>
          </a:graphicData>
        </a:graphic>
      </p:graphicFrame>
      <p:sp>
        <p:nvSpPr>
          <p:cNvPr id="343" name="Shape 343"/>
          <p:cNvSpPr/>
          <p:nvPr/>
        </p:nvSpPr>
        <p:spPr>
          <a:xfrm>
            <a:off x="6706042" y="4919016"/>
            <a:ext cx="615000" cy="70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432FF"/>
          </a:solidFill>
          <a:ln w="12700" cap="flat" cmpd="sng">
            <a:solidFill>
              <a:srgbClr val="0432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Shape 344"/>
          <p:cNvGrpSpPr/>
          <p:nvPr/>
        </p:nvGrpSpPr>
        <p:grpSpPr>
          <a:xfrm>
            <a:off x="3630333" y="5757446"/>
            <a:ext cx="8544900" cy="966850"/>
            <a:chOff x="0" y="3771196"/>
            <a:chExt cx="8544900" cy="966850"/>
          </a:xfrm>
        </p:grpSpPr>
        <p:sp>
          <p:nvSpPr>
            <p:cNvPr id="345" name="Shape 345"/>
            <p:cNvSpPr/>
            <p:nvPr/>
          </p:nvSpPr>
          <p:spPr>
            <a:xfrm>
              <a:off x="0" y="3771198"/>
              <a:ext cx="8544900" cy="7056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59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480408" y="3911546"/>
              <a:ext cx="5981400" cy="8265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12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520758" y="3771196"/>
              <a:ext cx="5900700" cy="745800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EDDI REDUCTION OF A 9.2%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>
            <a:off x="171526" y="692695"/>
            <a:ext cx="12048600" cy="7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FORMULA ONE CARS</a:t>
            </a:r>
          </a:p>
        </p:txBody>
      </p:sp>
      <p:sp>
        <p:nvSpPr>
          <p:cNvPr id="353" name="Shape 353"/>
          <p:cNvSpPr/>
          <p:nvPr/>
        </p:nvSpPr>
        <p:spPr>
          <a:xfrm>
            <a:off x="18102" y="2377918"/>
            <a:ext cx="2772900" cy="648000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54" name="Shape 354"/>
          <p:cNvSpPr/>
          <p:nvPr/>
        </p:nvSpPr>
        <p:spPr>
          <a:xfrm>
            <a:off x="18102" y="3101032"/>
            <a:ext cx="2772900" cy="648000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355" name="Shape 355"/>
          <p:cNvSpPr/>
          <p:nvPr/>
        </p:nvSpPr>
        <p:spPr>
          <a:xfrm>
            <a:off x="17578" y="4537262"/>
            <a:ext cx="2772900" cy="648000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356" name="Shape 356"/>
          <p:cNvSpPr/>
          <p:nvPr/>
        </p:nvSpPr>
        <p:spPr>
          <a:xfrm>
            <a:off x="-20746" y="-171400"/>
            <a:ext cx="164100" cy="7416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18102" y="3821764"/>
            <a:ext cx="2772600" cy="61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358" name="Shape 358"/>
          <p:cNvSpPr/>
          <p:nvPr/>
        </p:nvSpPr>
        <p:spPr>
          <a:xfrm>
            <a:off x="12056103" y="-283343"/>
            <a:ext cx="164100" cy="7416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 rot="5400000">
            <a:off x="8149110" y="-3184750"/>
            <a:ext cx="788399" cy="681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4175787" y="76561"/>
            <a:ext cx="4128599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 smtClean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402" y="1470120"/>
            <a:ext cx="8001000" cy="4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3575949" y="5704451"/>
            <a:ext cx="6735900" cy="1075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FCAE9"/>
              </a:gs>
              <a:gs pos="50000">
                <a:srgbClr val="A0C1E4"/>
              </a:gs>
              <a:gs pos="100000">
                <a:srgbClr val="8FB8E4"/>
              </a:gs>
            </a:gsLst>
            <a:lin ang="5400012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MGU-K + MGU-H + ES → TOTAL RECOVERY OF 95% OF WASTED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18102" y="2324756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CONCLUSION AND FUTURE WORK</a:t>
            </a:r>
          </a:p>
        </p:txBody>
      </p:sp>
      <p:sp>
        <p:nvSpPr>
          <p:cNvPr id="369" name="Shape 369"/>
          <p:cNvSpPr/>
          <p:nvPr/>
        </p:nvSpPr>
        <p:spPr>
          <a:xfrm>
            <a:off x="17053" y="310103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WHRS </a:t>
            </a:r>
          </a:p>
        </p:txBody>
      </p:sp>
      <p:sp>
        <p:nvSpPr>
          <p:cNvPr id="370" name="Shape 370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371" name="Shape 371"/>
          <p:cNvSpPr/>
          <p:nvPr/>
        </p:nvSpPr>
        <p:spPr>
          <a:xfrm>
            <a:off x="18102" y="4560337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 AND FUTURE WORK</a:t>
            </a:r>
          </a:p>
        </p:txBody>
      </p:sp>
      <p:sp>
        <p:nvSpPr>
          <p:cNvPr id="372" name="Shape 372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-16457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 smtClean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Shape 376"/>
          <p:cNvGrpSpPr/>
          <p:nvPr/>
        </p:nvGrpSpPr>
        <p:grpSpPr>
          <a:xfrm>
            <a:off x="3119669" y="1830797"/>
            <a:ext cx="8544949" cy="4628700"/>
            <a:chOff x="0" y="169925"/>
            <a:chExt cx="8544949" cy="4628700"/>
          </a:xfrm>
        </p:grpSpPr>
        <p:sp>
          <p:nvSpPr>
            <p:cNvPr id="377" name="Shape 377"/>
            <p:cNvSpPr/>
            <p:nvPr/>
          </p:nvSpPr>
          <p:spPr>
            <a:xfrm>
              <a:off x="0" y="169925"/>
              <a:ext cx="8544949" cy="14718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 txBox="1"/>
            <p:nvPr/>
          </p:nvSpPr>
          <p:spPr>
            <a:xfrm>
              <a:off x="71850" y="241775"/>
              <a:ext cx="8401248" cy="1328159"/>
            </a:xfrm>
            <a:prstGeom prst="rect">
              <a:avLst/>
            </a:prstGeom>
            <a:noFill/>
            <a:ln>
              <a:noFill/>
            </a:ln>
          </p:spPr>
          <p:txBody>
            <a:bodyPr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of WHRS in technologies increments efficiency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0" y="1748346"/>
              <a:ext cx="8544949" cy="14718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9DEC2"/>
                </a:gs>
                <a:gs pos="50000">
                  <a:srgbClr val="9BD8B7"/>
                </a:gs>
                <a:gs pos="100000">
                  <a:srgbClr val="89D6AD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 txBox="1"/>
            <p:nvPr/>
          </p:nvSpPr>
          <p:spPr>
            <a:xfrm>
              <a:off x="71850" y="1820196"/>
              <a:ext cx="8401248" cy="1328159"/>
            </a:xfrm>
            <a:prstGeom prst="rect">
              <a:avLst/>
            </a:prstGeom>
            <a:noFill/>
            <a:ln>
              <a:noFill/>
            </a:ln>
          </p:spPr>
          <p:txBody>
            <a:bodyPr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 contamination to the environment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0" y="3326766"/>
              <a:ext cx="8544949" cy="14718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 txBox="1"/>
            <p:nvPr/>
          </p:nvSpPr>
          <p:spPr>
            <a:xfrm>
              <a:off x="71850" y="3398616"/>
              <a:ext cx="8401248" cy="1328159"/>
            </a:xfrm>
            <a:prstGeom prst="rect">
              <a:avLst/>
            </a:prstGeom>
            <a:noFill/>
            <a:ln>
              <a:noFill/>
            </a:ln>
          </p:spPr>
          <p:txBody>
            <a:bodyPr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Enormous improvement in a short period, up to what point will we be able to arrive?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0" y="2132857"/>
            <a:ext cx="12192000" cy="20436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54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Waste Heat Recovery Systems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815412" y="4841117"/>
            <a:ext cx="11219455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Inocencio Castañar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Samuel Parada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Saskia Loosveldt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sp>
        <p:nvSpPr>
          <p:cNvPr id="389" name="Shape 389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92" name="Shape 392"/>
          <p:cNvSpPr/>
          <p:nvPr/>
        </p:nvSpPr>
        <p:spPr>
          <a:xfrm>
            <a:off x="3048000" y="3429000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SKILLS 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 #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</a:p>
        </p:txBody>
      </p:sp>
      <p:sp>
        <p:nvSpPr>
          <p:cNvPr id="102" name="Shape 102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107" name="Shape 107"/>
          <p:cNvGrpSpPr/>
          <p:nvPr/>
        </p:nvGrpSpPr>
        <p:grpSpPr>
          <a:xfrm>
            <a:off x="1923381" y="1604988"/>
            <a:ext cx="8544949" cy="4929120"/>
            <a:chOff x="0" y="19714"/>
            <a:chExt cx="8544949" cy="4929120"/>
          </a:xfrm>
        </p:grpSpPr>
        <p:sp>
          <p:nvSpPr>
            <p:cNvPr id="108" name="Shape 108"/>
            <p:cNvSpPr/>
            <p:nvPr/>
          </p:nvSpPr>
          <p:spPr>
            <a:xfrm>
              <a:off x="0" y="432995"/>
              <a:ext cx="8544949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427247" y="19714"/>
              <a:ext cx="5981464" cy="8265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467595" y="60064"/>
              <a:ext cx="5900766" cy="745862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and Motivation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0" y="1703075"/>
              <a:ext cx="8544949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0C9B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27247" y="1289795"/>
              <a:ext cx="5981464" cy="8265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AE1D7"/>
                </a:gs>
                <a:gs pos="50000">
                  <a:srgbClr val="9CDCD0"/>
                </a:gs>
                <a:gs pos="100000">
                  <a:srgbClr val="8ADBCC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467595" y="1330144"/>
              <a:ext cx="5900766" cy="745862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Waste Heat Recovery Systems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2973156"/>
              <a:ext cx="8544949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8BD6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427247" y="2559875"/>
              <a:ext cx="5981464" cy="8265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7DAB0"/>
                </a:gs>
                <a:gs pos="50000">
                  <a:srgbClr val="99D4A3"/>
                </a:gs>
                <a:gs pos="100000">
                  <a:srgbClr val="87D19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67595" y="2600225"/>
              <a:ext cx="5900766" cy="745862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Applications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4243235"/>
              <a:ext cx="8544949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6FAB4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427247" y="3829955"/>
              <a:ext cx="5981464" cy="8265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467595" y="3870305"/>
              <a:ext cx="5900766" cy="745862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Conclusions and Future 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</p:txBody>
      </p:sp>
      <p:sp>
        <p:nvSpPr>
          <p:cNvPr id="125" name="Shape 125"/>
          <p:cNvSpPr/>
          <p:nvPr/>
        </p:nvSpPr>
        <p:spPr>
          <a:xfrm>
            <a:off x="17053" y="310103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WHRS </a:t>
            </a:r>
          </a:p>
        </p:txBody>
      </p:sp>
      <p:sp>
        <p:nvSpPr>
          <p:cNvPr id="126" name="Shape 126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127" name="Shape 127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128" name="Shape 128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0" y="2379153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</p:txBody>
      </p:sp>
      <p:sp>
        <p:nvSpPr>
          <p:cNvPr id="130" name="Shape 130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Shape 133"/>
          <p:cNvGrpSpPr/>
          <p:nvPr/>
        </p:nvGrpSpPr>
        <p:grpSpPr>
          <a:xfrm>
            <a:off x="3119669" y="1661750"/>
            <a:ext cx="8544949" cy="4966795"/>
            <a:chOff x="0" y="877"/>
            <a:chExt cx="8544949" cy="4966795"/>
          </a:xfrm>
        </p:grpSpPr>
        <p:sp>
          <p:nvSpPr>
            <p:cNvPr id="134" name="Shape 134"/>
            <p:cNvSpPr/>
            <p:nvPr/>
          </p:nvSpPr>
          <p:spPr>
            <a:xfrm>
              <a:off x="0" y="3740092"/>
              <a:ext cx="8544949" cy="1227580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0" y="3740092"/>
              <a:ext cx="8544949" cy="1227580"/>
            </a:xfrm>
            <a:prstGeom prst="rect">
              <a:avLst/>
            </a:prstGeom>
            <a:noFill/>
            <a:ln>
              <a:noFill/>
            </a:ln>
          </p:spPr>
          <p:txBody>
            <a:bodyPr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There is a need of new technologies</a:t>
              </a:r>
            </a:p>
          </p:txBody>
        </p:sp>
        <p:sp>
          <p:nvSpPr>
            <p:cNvPr id="136" name="Shape 136"/>
            <p:cNvSpPr/>
            <p:nvPr/>
          </p:nvSpPr>
          <p:spPr>
            <a:xfrm rot="10800000">
              <a:off x="0" y="1870485"/>
              <a:ext cx="8544949" cy="188801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A9DEC2"/>
                </a:gs>
                <a:gs pos="50000">
                  <a:srgbClr val="9BD8B7"/>
                </a:gs>
                <a:gs pos="100000">
                  <a:srgbClr val="89D6AD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0" y="1870484"/>
              <a:ext cx="8544949" cy="1226779"/>
            </a:xfrm>
            <a:prstGeom prst="rect">
              <a:avLst/>
            </a:prstGeom>
            <a:noFill/>
            <a:ln>
              <a:noFill/>
            </a:ln>
          </p:spPr>
          <p:txBody>
            <a:bodyPr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is becoming really difficult to fulfill the emissions requirements by optimizing the traditional engine functioning</a:t>
              </a:r>
            </a:p>
          </p:txBody>
        </p:sp>
        <p:sp>
          <p:nvSpPr>
            <p:cNvPr id="138" name="Shape 138"/>
            <p:cNvSpPr/>
            <p:nvPr/>
          </p:nvSpPr>
          <p:spPr>
            <a:xfrm rot="10800000">
              <a:off x="0" y="878"/>
              <a:ext cx="8544949" cy="188801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0" y="877"/>
              <a:ext cx="8544949" cy="1226779"/>
            </a:xfrm>
            <a:prstGeom prst="rect">
              <a:avLst/>
            </a:prstGeom>
            <a:noFill/>
            <a:ln>
              <a:noFill/>
            </a:ln>
          </p:spPr>
          <p:txBody>
            <a:bodyPr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 situation: very restrictive environmental regulations, especially in industry emissions</a:t>
              </a:r>
            </a:p>
          </p:txBody>
        </p:sp>
      </p:grp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56" y="543595"/>
            <a:ext cx="1094700" cy="1025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8072" y="5473437"/>
            <a:ext cx="1274985" cy="115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5721" y="325930"/>
            <a:ext cx="1003300" cy="1060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17053" y="310103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WHRS </a:t>
            </a:r>
          </a:p>
        </p:txBody>
      </p:sp>
      <p:sp>
        <p:nvSpPr>
          <p:cNvPr id="149" name="Shape 149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150" name="Shape 150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151" name="Shape 151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2379153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</p:txBody>
      </p:sp>
      <p:sp>
        <p:nvSpPr>
          <p:cNvPr id="153" name="Shape 153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Shape 156"/>
          <p:cNvGrpSpPr/>
          <p:nvPr/>
        </p:nvGrpSpPr>
        <p:grpSpPr>
          <a:xfrm>
            <a:off x="3119669" y="5572418"/>
            <a:ext cx="8544949" cy="826559"/>
            <a:chOff x="0" y="3911546"/>
            <a:chExt cx="8544949" cy="826559"/>
          </a:xfrm>
        </p:grpSpPr>
        <p:sp>
          <p:nvSpPr>
            <p:cNvPr id="157" name="Shape 157"/>
            <p:cNvSpPr/>
            <p:nvPr/>
          </p:nvSpPr>
          <p:spPr>
            <a:xfrm>
              <a:off x="0" y="3972023"/>
              <a:ext cx="8544949" cy="705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480408" y="3911546"/>
              <a:ext cx="5981464" cy="8265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520758" y="3951896"/>
              <a:ext cx="5900766" cy="745862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Waste Heat Recovery Systems appear</a:t>
              </a:r>
            </a:p>
          </p:txBody>
        </p:sp>
      </p:grp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56" y="543595"/>
            <a:ext cx="1094700" cy="1025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8072" y="5473437"/>
            <a:ext cx="1274985" cy="115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5721" y="325930"/>
            <a:ext cx="1003300" cy="10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6844" y="1231367"/>
            <a:ext cx="6886352" cy="430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2790584" y="4214096"/>
            <a:ext cx="6096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of the combustible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is wasted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WASTE HEAT RECOVERY SYSTEMS</a:t>
            </a:r>
          </a:p>
        </p:txBody>
      </p:sp>
      <p:sp>
        <p:nvSpPr>
          <p:cNvPr id="170" name="Shape 170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1" name="Shape 171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172" name="Shape 172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173" name="Shape 173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175" name="Shape 175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E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Shape 178"/>
          <p:cNvGrpSpPr/>
          <p:nvPr/>
        </p:nvGrpSpPr>
        <p:grpSpPr>
          <a:xfrm>
            <a:off x="3119669" y="1662227"/>
            <a:ext cx="8544949" cy="4965841"/>
            <a:chOff x="0" y="1355"/>
            <a:chExt cx="8544949" cy="4965841"/>
          </a:xfrm>
        </p:grpSpPr>
        <p:sp>
          <p:nvSpPr>
            <p:cNvPr id="179" name="Shape 179"/>
            <p:cNvSpPr/>
            <p:nvPr/>
          </p:nvSpPr>
          <p:spPr>
            <a:xfrm>
              <a:off x="0" y="562235"/>
              <a:ext cx="8544949" cy="957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427247" y="1355"/>
              <a:ext cx="5981464" cy="11217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482006" y="56115"/>
              <a:ext cx="5871943" cy="1012240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Thermo-electric Generators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2285915"/>
              <a:ext cx="8544949" cy="957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CC38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27247" y="1725034"/>
              <a:ext cx="5981464" cy="11217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9DEC2"/>
                </a:gs>
                <a:gs pos="50000">
                  <a:srgbClr val="9BD8B7"/>
                </a:gs>
                <a:gs pos="100000">
                  <a:srgbClr val="89D6AD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482006" y="1779794"/>
              <a:ext cx="5871943" cy="1012240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Turbochargers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4009596"/>
              <a:ext cx="8544949" cy="957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6FAB4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27247" y="3448716"/>
              <a:ext cx="5981464" cy="11217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482006" y="3503476"/>
              <a:ext cx="5871943" cy="1012240"/>
            </a:xfrm>
            <a:prstGeom prst="rect">
              <a:avLst/>
            </a:prstGeom>
            <a:noFill/>
            <a:ln>
              <a:noFill/>
            </a:ln>
          </p:spPr>
          <p:txBody>
            <a:bodyPr lIns="226075" tIns="0" rIns="226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3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Organic Rankine cycle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TURBOCHARGERS</a:t>
            </a:r>
          </a:p>
        </p:txBody>
      </p:sp>
      <p:sp>
        <p:nvSpPr>
          <p:cNvPr id="193" name="Shape 193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94" name="Shape 194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195" name="Shape 195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196" name="Shape 196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198" name="Shape 198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s-E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Shape 201"/>
          <p:cNvGrpSpPr/>
          <p:nvPr/>
        </p:nvGrpSpPr>
        <p:grpSpPr>
          <a:xfrm>
            <a:off x="3119669" y="2060818"/>
            <a:ext cx="8544949" cy="4168659"/>
            <a:chOff x="0" y="399945"/>
            <a:chExt cx="8544949" cy="4168659"/>
          </a:xfrm>
        </p:grpSpPr>
        <p:sp>
          <p:nvSpPr>
            <p:cNvPr id="202" name="Shape 202"/>
            <p:cNvSpPr/>
            <p:nvPr/>
          </p:nvSpPr>
          <p:spPr>
            <a:xfrm>
              <a:off x="0" y="399945"/>
              <a:ext cx="8544949" cy="133387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65114" y="465060"/>
              <a:ext cx="8414721" cy="1203644"/>
            </a:xfrm>
            <a:prstGeom prst="rect">
              <a:avLst/>
            </a:prstGeom>
            <a:noFill/>
            <a:ln>
              <a:noFill/>
            </a:ln>
          </p:spPr>
          <p:txBody>
            <a:bodyPr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 to increase air density by increasing its pressure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1817339"/>
              <a:ext cx="8544949" cy="133387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9DEC2"/>
                </a:gs>
                <a:gs pos="50000">
                  <a:srgbClr val="9BD8B7"/>
                </a:gs>
                <a:gs pos="100000">
                  <a:srgbClr val="89D6AD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65114" y="1882452"/>
              <a:ext cx="8414721" cy="1203644"/>
            </a:xfrm>
            <a:prstGeom prst="rect">
              <a:avLst/>
            </a:prstGeom>
            <a:noFill/>
            <a:ln>
              <a:noFill/>
            </a:ln>
          </p:spPr>
          <p:txBody>
            <a:bodyPr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Two main components: compressor + turbine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0" y="3234732"/>
              <a:ext cx="8544949" cy="133387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65114" y="3299846"/>
              <a:ext cx="8414721" cy="1203644"/>
            </a:xfrm>
            <a:prstGeom prst="rect">
              <a:avLst/>
            </a:prstGeom>
            <a:noFill/>
            <a:ln>
              <a:noFill/>
            </a:ln>
          </p:spPr>
          <p:txBody>
            <a:bodyPr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Functioning: Energy of exhaust gases drive the turbine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SzPct val="25000"/>
                <a:buNone/>
              </a:pP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which drives compressor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TURBOCHARGERS</a:t>
            </a:r>
          </a:p>
        </p:txBody>
      </p:sp>
      <p:sp>
        <p:nvSpPr>
          <p:cNvPr id="213" name="Shape 213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14" name="Shape 214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215" name="Shape 215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216" name="Shape 216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218" name="Shape 218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 i="0" u="none" strike="noStrike" cap="none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131626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E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6869" y="1275905"/>
            <a:ext cx="7014058" cy="532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2351527" y="1484783"/>
            <a:ext cx="3420552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turbocharger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drawback</a:t>
            </a: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7759795" y="1650313"/>
            <a:ext cx="203324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TURBOLAG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7950767" y="3369244"/>
            <a:ext cx="156645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789536" y="3120016"/>
            <a:ext cx="3165225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TURBOCHARGERS</a:t>
            </a:r>
          </a:p>
        </p:txBody>
      </p:sp>
      <p:sp>
        <p:nvSpPr>
          <p:cNvPr id="230" name="Shape 230"/>
          <p:cNvSpPr/>
          <p:nvPr/>
        </p:nvSpPr>
        <p:spPr>
          <a:xfrm>
            <a:off x="6477291" y="1698333"/>
            <a:ext cx="914400" cy="4887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432FF"/>
          </a:solidFill>
          <a:ln w="12700" cap="flat" cmpd="sng">
            <a:solidFill>
              <a:srgbClr val="0432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8426567" y="2521916"/>
            <a:ext cx="614855" cy="7097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432FF"/>
          </a:solidFill>
          <a:ln w="12700" cap="flat" cmpd="sng">
            <a:solidFill>
              <a:srgbClr val="0432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6038192" y="3351030"/>
            <a:ext cx="835573" cy="52887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432FF"/>
          </a:solidFill>
          <a:ln w="12700" cap="flat" cmpd="sng">
            <a:solidFill>
              <a:srgbClr val="0432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798848" y="4328446"/>
            <a:ext cx="647048" cy="75674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432FF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2864111" y="5088019"/>
            <a:ext cx="251652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Components: 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6381598" y="5957262"/>
            <a:ext cx="478964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Generator &amp; Storage device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381598" y="4500416"/>
            <a:ext cx="391773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Compressor &amp; Turbine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8313443" y="5156200"/>
            <a:ext cx="9247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238" name="Shape 238"/>
          <p:cNvSpPr/>
          <p:nvPr/>
        </p:nvSpPr>
        <p:spPr>
          <a:xfrm>
            <a:off x="5517930" y="4334914"/>
            <a:ext cx="520262" cy="2082746"/>
          </a:xfrm>
          <a:prstGeom prst="leftBrace">
            <a:avLst>
              <a:gd name="adj1" fmla="val 38636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rgbClr val="0432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TURBOCHARGERS</a:t>
            </a:r>
          </a:p>
        </p:txBody>
      </p:sp>
      <p:sp>
        <p:nvSpPr>
          <p:cNvPr id="240" name="Shape 240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41" name="Shape 241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242" name="Shape 242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243" name="Shape 243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4131626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171526" y="692695"/>
            <a:ext cx="12048661" cy="79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ORGANIC RANKINE CYCLE</a:t>
            </a:r>
          </a:p>
        </p:txBody>
      </p:sp>
      <p:sp>
        <p:nvSpPr>
          <p:cNvPr id="252" name="Shape 252"/>
          <p:cNvSpPr/>
          <p:nvPr/>
        </p:nvSpPr>
        <p:spPr>
          <a:xfrm>
            <a:off x="17577" y="2377918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INTRODUCTION AND MOTIVATION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3" name="Shape 253"/>
          <p:cNvSpPr/>
          <p:nvPr/>
        </p:nvSpPr>
        <p:spPr>
          <a:xfrm>
            <a:off x="17053" y="381718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254" name="Shape 254"/>
          <p:cNvSpPr/>
          <p:nvPr/>
        </p:nvSpPr>
        <p:spPr>
          <a:xfrm>
            <a:off x="17577" y="4537262"/>
            <a:ext cx="2773006" cy="648071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CONCLUSION AND FINAL WORK</a:t>
            </a:r>
          </a:p>
        </p:txBody>
      </p:sp>
      <p:sp>
        <p:nvSpPr>
          <p:cNvPr id="255" name="Shape 255"/>
          <p:cNvSpPr/>
          <p:nvPr/>
        </p:nvSpPr>
        <p:spPr>
          <a:xfrm>
            <a:off x="-20746" y="-171400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7053" y="3120016"/>
            <a:ext cx="2772483" cy="610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WHRS</a:t>
            </a:r>
          </a:p>
        </p:txBody>
      </p:sp>
      <p:sp>
        <p:nvSpPr>
          <p:cNvPr id="257" name="Shape 257"/>
          <p:cNvSpPr/>
          <p:nvPr/>
        </p:nvSpPr>
        <p:spPr>
          <a:xfrm>
            <a:off x="12056103" y="-283343"/>
            <a:ext cx="164084" cy="741682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/>
        </p:nvSpPr>
        <p:spPr>
          <a:xfrm rot="5400000">
            <a:off x="8149164" y="-3184672"/>
            <a:ext cx="788423" cy="6814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000" b="1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175787" y="76561"/>
            <a:ext cx="412845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/14</a:t>
            </a:r>
            <a:endParaRPr lang="es-E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Shape 260"/>
          <p:cNvGrpSpPr/>
          <p:nvPr/>
        </p:nvGrpSpPr>
        <p:grpSpPr>
          <a:xfrm>
            <a:off x="3119669" y="1742681"/>
            <a:ext cx="8544949" cy="4804931"/>
            <a:chOff x="0" y="81809"/>
            <a:chExt cx="8544949" cy="4804931"/>
          </a:xfrm>
        </p:grpSpPr>
        <p:sp>
          <p:nvSpPr>
            <p:cNvPr id="261" name="Shape 261"/>
            <p:cNvSpPr/>
            <p:nvPr/>
          </p:nvSpPr>
          <p:spPr>
            <a:xfrm>
              <a:off x="0" y="81809"/>
              <a:ext cx="8544949" cy="159161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77696" y="159505"/>
              <a:ext cx="8389557" cy="1436226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Based on the same working principle as water/steam Rankine cycle used in power plants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0" y="1754066"/>
              <a:ext cx="8544949" cy="313267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152925" y="1906991"/>
              <a:ext cx="8239098" cy="2826824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Four elemental components: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· Pump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· Evaporator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· Turbine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es-E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· Condenser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Personalizado</PresentationFormat>
  <Paragraphs>196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Ino</dc:creator>
  <cp:lastModifiedBy>HP</cp:lastModifiedBy>
  <cp:revision>1</cp:revision>
  <dcterms:modified xsi:type="dcterms:W3CDTF">2016-12-15T22:23:57Z</dcterms:modified>
</cp:coreProperties>
</file>