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9144000" cy="6858000" type="screen4x3"/>
  <p:notesSz cx="7559675" cy="106918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49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7" name="Grafik 36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8" name="Grafik 37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76" name="Grafik 75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77" name="Grafik 76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1122480"/>
            <a:ext cx="7772040" cy="2387160"/>
          </a:xfrm>
          <a:prstGeom prst="rect">
            <a:avLst/>
          </a:prstGeom>
        </p:spPr>
        <p:txBody>
          <a:bodyPr anchor="b"/>
          <a:lstStyle/>
          <a:p>
            <a:pPr algn="ctr">
              <a:lnSpc>
                <a:spcPct val="100000"/>
              </a:lnSpc>
            </a:pPr>
            <a:r>
              <a:rPr lang="en-US" sz="6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Mastertitelformat bearbeiten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GB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17/12/18</a:t>
            </a:r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</p:spPr>
        <p:txBody>
          <a:bodyPr anchor="ctr"/>
          <a:lstStyle/>
          <a:p>
            <a:endParaRPr lang="en-GB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036F8062-AF9C-47C6-ADCE-85B1F56989ED}" type="slidenum">
              <a:rPr lang="en-GB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‹Nr.›</a:t>
            </a:fld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Pulse para editar el formato de esquema del texto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nivel del esquema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Tercer nivel del esquema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Cuarto nivel del esquema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nivel del esquema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Sexto nivel del esquema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dt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GB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17/12/18</a:t>
            </a:r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ftr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</p:spPr>
        <p:txBody>
          <a:bodyPr anchor="ctr"/>
          <a:lstStyle/>
          <a:p>
            <a:endParaRPr lang="en-GB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31A7DB41-3A85-4F5E-BAF3-86B682727F5A}" type="slidenum">
              <a:rPr lang="en-GB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‹Nr.›</a:t>
            </a:fld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Pulse para editar el formato del texto de título</a:t>
            </a:r>
          </a:p>
        </p:txBody>
      </p:sp>
      <p:sp>
        <p:nvSpPr>
          <p:cNvPr id="43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Pulse para editar el formato de esquema del texto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nivel del esquema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Tercer nivel del esquema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Cuarto nivel del esquema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nivel del esquema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Sexto nivel del esquema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Shape 1"/>
          <p:cNvSpPr txBox="1"/>
          <p:nvPr/>
        </p:nvSpPr>
        <p:spPr>
          <a:xfrm>
            <a:off x="685800" y="1122480"/>
            <a:ext cx="77720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>
              <a:lnSpc>
                <a:spcPct val="100000"/>
              </a:lnSpc>
            </a:pPr>
            <a:r>
              <a:rPr lang="en-US" sz="6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Sustainable Tourism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9" name="TextShape 2"/>
          <p:cNvSpPr txBox="1"/>
          <p:nvPr/>
        </p:nvSpPr>
        <p:spPr>
          <a:xfrm>
            <a:off x="1143000" y="4105440"/>
            <a:ext cx="6857640" cy="16552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GB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Joël Fux, Carlos Mendoza, Oriol </a:t>
            </a:r>
            <a:r>
              <a:rPr lang="en-GB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Falip</a:t>
            </a:r>
            <a:endParaRPr lang="en-GB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en-GB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en-GB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18.12.2018</a:t>
            </a:r>
            <a:endParaRPr lang="en-GB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" name="TextShape 3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338DC414-9E32-4BA2-9CEC-C5332B6A4654}" type="slidenum">
              <a:rPr lang="en-GB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</a:t>
            </a:fld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Shape 1"/>
          <p:cNvSpPr txBox="1"/>
          <p:nvPr/>
        </p:nvSpPr>
        <p:spPr>
          <a:xfrm>
            <a:off x="457200" y="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3. Cons of tourism: socio-economic view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7" name="TextShape 2"/>
          <p:cNvSpPr txBox="1"/>
          <p:nvPr/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Destruction of the local trade diversity</a:t>
            </a:r>
          </a:p>
        </p:txBody>
      </p:sp>
      <p:pic>
        <p:nvPicPr>
          <p:cNvPr id="138" name="Grafik 137"/>
          <p:cNvPicPr/>
          <p:nvPr/>
        </p:nvPicPr>
        <p:blipFill>
          <a:blip r:embed="rId2"/>
          <a:stretch/>
        </p:blipFill>
        <p:spPr>
          <a:xfrm>
            <a:off x="101988" y="1941921"/>
            <a:ext cx="8650440" cy="471299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Shape 1"/>
          <p:cNvSpPr txBox="1"/>
          <p:nvPr/>
        </p:nvSpPr>
        <p:spPr>
          <a:xfrm>
            <a:off x="457200" y="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3. Cons of tourism: socio-economic view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0" name="TextShape 2"/>
          <p:cNvSpPr txBox="1"/>
          <p:nvPr/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Creation of precarious jobs </a:t>
            </a:r>
            <a:endParaRPr lang="en-US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8000">
              <a:buClr>
                <a:srgbClr val="000000"/>
              </a:buClr>
              <a:buSzPct val="45000"/>
            </a:pPr>
            <a:endParaRPr lang="en-US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         Temporal jobs</a:t>
            </a:r>
            <a:endParaRPr lang="en-US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         Low salaries</a:t>
            </a:r>
            <a:endParaRPr lang="en-US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         Family conciliation difficulties</a:t>
            </a:r>
            <a:endParaRPr lang="en-US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         Specific profile</a:t>
            </a:r>
            <a:endParaRPr lang="en-US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         Not paid overtime hours</a:t>
            </a:r>
            <a:r>
              <a:rPr lang="en-US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Shape 1"/>
          <p:cNvSpPr txBox="1"/>
          <p:nvPr/>
        </p:nvSpPr>
        <p:spPr>
          <a:xfrm>
            <a:off x="457200" y="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3. Cons of tourism: socio-economic view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2" name="TextShape 2"/>
          <p:cNvSpPr txBox="1"/>
          <p:nvPr/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Saturation of public transport </a:t>
            </a: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Overcrowded public areas</a:t>
            </a: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Neighbor-tourist conflicts</a:t>
            </a:r>
          </a:p>
        </p:txBody>
      </p:sp>
      <p:pic>
        <p:nvPicPr>
          <p:cNvPr id="143" name="Grafik 142"/>
          <p:cNvPicPr/>
          <p:nvPr/>
        </p:nvPicPr>
        <p:blipFill>
          <a:blip r:embed="rId2"/>
          <a:stretch/>
        </p:blipFill>
        <p:spPr>
          <a:xfrm>
            <a:off x="360000" y="3384000"/>
            <a:ext cx="4608000" cy="3069000"/>
          </a:xfrm>
          <a:prstGeom prst="rect">
            <a:avLst/>
          </a:prstGeom>
          <a:ln>
            <a:noFill/>
          </a:ln>
        </p:spPr>
      </p:pic>
      <p:pic>
        <p:nvPicPr>
          <p:cNvPr id="144" name="Grafik 143"/>
          <p:cNvPicPr/>
          <p:nvPr/>
        </p:nvPicPr>
        <p:blipFill>
          <a:blip r:embed="rId3"/>
          <a:stretch/>
        </p:blipFill>
        <p:spPr>
          <a:xfrm>
            <a:off x="5052600" y="3816000"/>
            <a:ext cx="3947400" cy="2266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extShape 1"/>
          <p:cNvSpPr txBox="1"/>
          <p:nvPr/>
        </p:nvSpPr>
        <p:spPr>
          <a:xfrm>
            <a:off x="457200" y="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3. Cons of tourism: ecological view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6" name="TextShape 2"/>
          <p:cNvSpPr txBox="1"/>
          <p:nvPr/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Over exploitation of the natural resources</a:t>
            </a: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Degradation of the environment </a:t>
            </a: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Pollution</a:t>
            </a:r>
          </a:p>
        </p:txBody>
      </p:sp>
      <p:pic>
        <p:nvPicPr>
          <p:cNvPr id="147" name="Grafik 146"/>
          <p:cNvPicPr/>
          <p:nvPr/>
        </p:nvPicPr>
        <p:blipFill>
          <a:blip r:embed="rId2"/>
          <a:stretch/>
        </p:blipFill>
        <p:spPr>
          <a:xfrm>
            <a:off x="576000" y="3547440"/>
            <a:ext cx="5364000" cy="2860560"/>
          </a:xfrm>
          <a:prstGeom prst="rect">
            <a:avLst/>
          </a:prstGeom>
          <a:ln>
            <a:noFill/>
          </a:ln>
        </p:spPr>
      </p:pic>
      <p:sp>
        <p:nvSpPr>
          <p:cNvPr id="148" name="TextShape 3"/>
          <p:cNvSpPr txBox="1"/>
          <p:nvPr/>
        </p:nvSpPr>
        <p:spPr>
          <a:xfrm>
            <a:off x="5940000" y="4535640"/>
            <a:ext cx="3492000" cy="1206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Consumes 2.500.000 l/day</a:t>
            </a:r>
          </a:p>
          <a:p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50 millions of cars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Shape 1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F9D86382-3689-47F0-92F0-5983C4FB10E2}" type="slidenum">
              <a:rPr lang="en-GB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14</a:t>
            </a:fld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50" name="CustomShape 2"/>
          <p:cNvSpPr/>
          <p:nvPr/>
        </p:nvSpPr>
        <p:spPr>
          <a:xfrm>
            <a:off x="621720" y="293040"/>
            <a:ext cx="356724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4.  Sustainable Tourism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" name="CustomShape 3"/>
          <p:cNvSpPr/>
          <p:nvPr/>
        </p:nvSpPr>
        <p:spPr>
          <a:xfrm>
            <a:off x="1744920" y="1389600"/>
            <a:ext cx="5924520" cy="4265640"/>
          </a:xfrm>
          <a:prstGeom prst="rect">
            <a:avLst/>
          </a:prstGeom>
          <a:noFill/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3200" b="1" u="sng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Tourism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                                   </a:t>
            </a:r>
            <a:r>
              <a:rPr lang="en-GB" sz="8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?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2" name="CustomShape 4"/>
          <p:cNvSpPr/>
          <p:nvPr/>
        </p:nvSpPr>
        <p:spPr>
          <a:xfrm>
            <a:off x="2225880" y="2947320"/>
            <a:ext cx="2034360" cy="639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Crucial for economy
Cultural enrichment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3" name="CustomShape 5"/>
          <p:cNvSpPr/>
          <p:nvPr/>
        </p:nvSpPr>
        <p:spPr>
          <a:xfrm>
            <a:off x="5270040" y="2947320"/>
            <a:ext cx="2235600" cy="639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Mass tourism
Environmental danger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4" name="CustomShape 6"/>
          <p:cNvSpPr/>
          <p:nvPr/>
        </p:nvSpPr>
        <p:spPr>
          <a:xfrm rot="19554000">
            <a:off x="5079960" y="2064240"/>
            <a:ext cx="296280" cy="85932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5" name="CustomShape 7"/>
          <p:cNvSpPr/>
          <p:nvPr/>
        </p:nvSpPr>
        <p:spPr>
          <a:xfrm rot="2046600" flipH="1">
            <a:off x="4017600" y="2045520"/>
            <a:ext cx="295920" cy="85932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6" name="CustomShape 8"/>
          <p:cNvSpPr/>
          <p:nvPr/>
        </p:nvSpPr>
        <p:spPr>
          <a:xfrm rot="19554000">
            <a:off x="3924360" y="3686400"/>
            <a:ext cx="296280" cy="85932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7" name="CustomShape 9"/>
          <p:cNvSpPr/>
          <p:nvPr/>
        </p:nvSpPr>
        <p:spPr>
          <a:xfrm rot="2046600" flipH="1">
            <a:off x="5215320" y="3686040"/>
            <a:ext cx="295920" cy="85932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Shape 1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85C38626-52CE-4F90-85AE-FD61522D5C39}" type="slidenum">
              <a:rPr lang="en-GB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15</a:t>
            </a:fld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59" name="CustomShape 2"/>
          <p:cNvSpPr/>
          <p:nvPr/>
        </p:nvSpPr>
        <p:spPr>
          <a:xfrm>
            <a:off x="635400" y="293040"/>
            <a:ext cx="592056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4.  Sustainable Tourism: Transportation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0" name="Gráfico 4"/>
          <p:cNvPicPr/>
          <p:nvPr/>
        </p:nvPicPr>
        <p:blipFill>
          <a:blip r:embed="rId2"/>
          <a:stretch/>
        </p:blipFill>
        <p:spPr>
          <a:xfrm>
            <a:off x="1772640" y="3728880"/>
            <a:ext cx="1439640" cy="1439640"/>
          </a:xfrm>
          <a:prstGeom prst="rect">
            <a:avLst/>
          </a:prstGeom>
          <a:ln>
            <a:noFill/>
          </a:ln>
        </p:spPr>
      </p:pic>
      <p:pic>
        <p:nvPicPr>
          <p:cNvPr id="161" name="Gráfico 6"/>
          <p:cNvPicPr/>
          <p:nvPr/>
        </p:nvPicPr>
        <p:blipFill>
          <a:blip r:embed="rId3"/>
          <a:stretch/>
        </p:blipFill>
        <p:spPr>
          <a:xfrm>
            <a:off x="5431680" y="4598280"/>
            <a:ext cx="1439640" cy="1439640"/>
          </a:xfrm>
          <a:prstGeom prst="rect">
            <a:avLst/>
          </a:prstGeom>
          <a:ln>
            <a:noFill/>
          </a:ln>
        </p:spPr>
      </p:pic>
      <p:pic>
        <p:nvPicPr>
          <p:cNvPr id="162" name="Gráfico 8"/>
          <p:cNvPicPr/>
          <p:nvPr/>
        </p:nvPicPr>
        <p:blipFill>
          <a:blip r:embed="rId4"/>
          <a:stretch/>
        </p:blipFill>
        <p:spPr>
          <a:xfrm>
            <a:off x="5431680" y="2858400"/>
            <a:ext cx="1439640" cy="1439640"/>
          </a:xfrm>
          <a:prstGeom prst="rect">
            <a:avLst/>
          </a:prstGeom>
          <a:ln>
            <a:noFill/>
          </a:ln>
        </p:spPr>
      </p:pic>
      <p:pic>
        <p:nvPicPr>
          <p:cNvPr id="163" name="Gráfico 13"/>
          <p:cNvPicPr/>
          <p:nvPr/>
        </p:nvPicPr>
        <p:blipFill>
          <a:blip r:embed="rId5"/>
          <a:stretch/>
        </p:blipFill>
        <p:spPr>
          <a:xfrm>
            <a:off x="5431680" y="1184760"/>
            <a:ext cx="1439640" cy="1439640"/>
          </a:xfrm>
          <a:prstGeom prst="rect">
            <a:avLst/>
          </a:prstGeom>
          <a:ln>
            <a:noFill/>
          </a:ln>
        </p:spPr>
      </p:pic>
      <p:pic>
        <p:nvPicPr>
          <p:cNvPr id="164" name="Gráfico 20"/>
          <p:cNvPicPr/>
          <p:nvPr/>
        </p:nvPicPr>
        <p:blipFill>
          <a:blip r:embed="rId6"/>
          <a:stretch/>
        </p:blipFill>
        <p:spPr>
          <a:xfrm>
            <a:off x="1772640" y="1904760"/>
            <a:ext cx="1439640" cy="1439640"/>
          </a:xfrm>
          <a:prstGeom prst="rect">
            <a:avLst/>
          </a:prstGeom>
          <a:ln>
            <a:noFill/>
          </a:ln>
        </p:spPr>
      </p:pic>
      <p:sp>
        <p:nvSpPr>
          <p:cNvPr id="165" name="CustomShape 3"/>
          <p:cNvSpPr/>
          <p:nvPr/>
        </p:nvSpPr>
        <p:spPr>
          <a:xfrm>
            <a:off x="1611000" y="1836360"/>
            <a:ext cx="1763280" cy="1576080"/>
          </a:xfrm>
          <a:prstGeom prst="noSmoking">
            <a:avLst>
              <a:gd name="adj" fmla="val 9254"/>
            </a:avLst>
          </a:prstGeom>
          <a:solidFill>
            <a:srgbClr val="C000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6" name="CustomShape 4"/>
          <p:cNvSpPr/>
          <p:nvPr/>
        </p:nvSpPr>
        <p:spPr>
          <a:xfrm>
            <a:off x="1611000" y="3660840"/>
            <a:ext cx="1763280" cy="1576080"/>
          </a:xfrm>
          <a:prstGeom prst="noSmoking">
            <a:avLst>
              <a:gd name="adj" fmla="val 9254"/>
            </a:avLst>
          </a:prstGeom>
          <a:solidFill>
            <a:srgbClr val="C000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7" name="CustomShape 5"/>
          <p:cNvSpPr/>
          <p:nvPr/>
        </p:nvSpPr>
        <p:spPr>
          <a:xfrm rot="15310200" flipH="1">
            <a:off x="4287960" y="1419480"/>
            <a:ext cx="304920" cy="15174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8" name="CustomShape 6"/>
          <p:cNvSpPr/>
          <p:nvPr/>
        </p:nvSpPr>
        <p:spPr>
          <a:xfrm rot="17003400" flipH="1">
            <a:off x="4287240" y="2189880"/>
            <a:ext cx="304920" cy="151776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9" name="CustomShape 7"/>
          <p:cNvSpPr/>
          <p:nvPr/>
        </p:nvSpPr>
        <p:spPr>
          <a:xfrm rot="17003400" flipH="1">
            <a:off x="4249800" y="4085640"/>
            <a:ext cx="304920" cy="151776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0" name="CustomShape 8"/>
          <p:cNvSpPr/>
          <p:nvPr/>
        </p:nvSpPr>
        <p:spPr>
          <a:xfrm rot="15193800" flipH="1">
            <a:off x="4250520" y="3320640"/>
            <a:ext cx="304920" cy="151704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extShape 1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070D8B1B-4FD7-460D-B698-B69AADD12D04}" type="slidenum">
              <a:rPr lang="en-GB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16</a:t>
            </a:fld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72" name="CustomShape 2"/>
          <p:cNvSpPr/>
          <p:nvPr/>
        </p:nvSpPr>
        <p:spPr>
          <a:xfrm>
            <a:off x="635400" y="293040"/>
            <a:ext cx="617184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4.  Sustainable Tourism: Accommodation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3" name="Picture 2"/>
          <p:cNvPicPr/>
          <p:nvPr/>
        </p:nvPicPr>
        <p:blipFill>
          <a:blip r:embed="rId2"/>
          <a:stretch/>
        </p:blipFill>
        <p:spPr>
          <a:xfrm>
            <a:off x="3408120" y="1380600"/>
            <a:ext cx="4781160" cy="2369880"/>
          </a:xfrm>
          <a:prstGeom prst="rect">
            <a:avLst/>
          </a:prstGeom>
          <a:ln>
            <a:noFill/>
          </a:ln>
        </p:spPr>
      </p:pic>
      <p:pic>
        <p:nvPicPr>
          <p:cNvPr id="174" name="Gráfico 7"/>
          <p:cNvPicPr/>
          <p:nvPr/>
        </p:nvPicPr>
        <p:blipFill>
          <a:blip r:embed="rId3"/>
          <a:stretch/>
        </p:blipFill>
        <p:spPr>
          <a:xfrm>
            <a:off x="2258640" y="2724120"/>
            <a:ext cx="914040" cy="914040"/>
          </a:xfrm>
          <a:prstGeom prst="rect">
            <a:avLst/>
          </a:prstGeom>
          <a:ln>
            <a:noFill/>
          </a:ln>
        </p:spPr>
      </p:pic>
      <p:pic>
        <p:nvPicPr>
          <p:cNvPr id="175" name="Gráfico 12"/>
          <p:cNvPicPr/>
          <p:nvPr/>
        </p:nvPicPr>
        <p:blipFill>
          <a:blip r:embed="rId4"/>
          <a:stretch/>
        </p:blipFill>
        <p:spPr>
          <a:xfrm>
            <a:off x="887400" y="2145600"/>
            <a:ext cx="1735560" cy="914040"/>
          </a:xfrm>
          <a:prstGeom prst="rect">
            <a:avLst/>
          </a:prstGeom>
          <a:ln>
            <a:noFill/>
          </a:ln>
        </p:spPr>
      </p:pic>
      <p:sp>
        <p:nvSpPr>
          <p:cNvPr id="176" name="CustomShape 3"/>
          <p:cNvSpPr/>
          <p:nvPr/>
        </p:nvSpPr>
        <p:spPr>
          <a:xfrm>
            <a:off x="1198440" y="1465560"/>
            <a:ext cx="860760" cy="3646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Abroad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7" name="CustomShape 4"/>
          <p:cNvSpPr/>
          <p:nvPr/>
        </p:nvSpPr>
        <p:spPr>
          <a:xfrm>
            <a:off x="4055040" y="3638520"/>
            <a:ext cx="385236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http://www.worthnotworth.com/hotel-chains-and-brands/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8" name="Imagem 14"/>
          <p:cNvPicPr/>
          <p:nvPr/>
        </p:nvPicPr>
        <p:blipFill>
          <a:blip r:embed="rId5"/>
          <a:stretch/>
        </p:blipFill>
        <p:spPr>
          <a:xfrm>
            <a:off x="599760" y="4143240"/>
            <a:ext cx="3666600" cy="2421360"/>
          </a:xfrm>
          <a:prstGeom prst="rect">
            <a:avLst/>
          </a:prstGeom>
          <a:ln>
            <a:noFill/>
          </a:ln>
        </p:spPr>
      </p:pic>
      <p:sp>
        <p:nvSpPr>
          <p:cNvPr id="179" name="CustomShape 5"/>
          <p:cNvSpPr/>
          <p:nvPr/>
        </p:nvSpPr>
        <p:spPr>
          <a:xfrm rot="16200000" flipH="1">
            <a:off x="4960800" y="4718880"/>
            <a:ext cx="304920" cy="15174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0" name="CustomShape 6"/>
          <p:cNvSpPr/>
          <p:nvPr/>
        </p:nvSpPr>
        <p:spPr>
          <a:xfrm>
            <a:off x="5998320" y="5292720"/>
            <a:ext cx="2686680" cy="3646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Incentivates local economy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1" name="CustomShape 7"/>
          <p:cNvSpPr/>
          <p:nvPr/>
        </p:nvSpPr>
        <p:spPr>
          <a:xfrm>
            <a:off x="894240" y="6538680"/>
            <a:ext cx="266688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http://www.gasthaus-stahl.de/?lang=en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extShape 1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FA3D45A6-C9AA-46D7-AED0-5A6586B3DE41}" type="slidenum">
              <a:rPr lang="en-GB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17</a:t>
            </a:fld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83" name="CustomShape 2"/>
          <p:cNvSpPr/>
          <p:nvPr/>
        </p:nvSpPr>
        <p:spPr>
          <a:xfrm>
            <a:off x="631800" y="293040"/>
            <a:ext cx="510516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4.  Sustainable Tourism: Activities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4" name="Picture 4"/>
          <p:cNvPicPr/>
          <p:nvPr/>
        </p:nvPicPr>
        <p:blipFill>
          <a:blip r:embed="rId2"/>
          <a:stretch/>
        </p:blipFill>
        <p:spPr>
          <a:xfrm>
            <a:off x="832320" y="1322640"/>
            <a:ext cx="3837960" cy="2035080"/>
          </a:xfrm>
          <a:prstGeom prst="rect">
            <a:avLst/>
          </a:prstGeom>
          <a:ln>
            <a:noFill/>
          </a:ln>
        </p:spPr>
      </p:pic>
      <p:sp>
        <p:nvSpPr>
          <p:cNvPr id="185" name="CustomShape 3"/>
          <p:cNvSpPr/>
          <p:nvPr/>
        </p:nvSpPr>
        <p:spPr>
          <a:xfrm>
            <a:off x="1164960" y="3290400"/>
            <a:ext cx="310716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http://goodfoodfinderaz.com/why-local-foods/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6" name="CustomShape 4"/>
          <p:cNvSpPr/>
          <p:nvPr/>
        </p:nvSpPr>
        <p:spPr>
          <a:xfrm>
            <a:off x="5252760" y="3459960"/>
            <a:ext cx="349128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https://www.travelwyoming.com/things-to-do/hiking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7" name="Picture 6"/>
          <p:cNvPicPr/>
          <p:nvPr/>
        </p:nvPicPr>
        <p:blipFill>
          <a:blip r:embed="rId3"/>
          <a:stretch/>
        </p:blipFill>
        <p:spPr>
          <a:xfrm>
            <a:off x="5242320" y="1322640"/>
            <a:ext cx="3272400" cy="2180880"/>
          </a:xfrm>
          <a:prstGeom prst="rect">
            <a:avLst/>
          </a:prstGeom>
          <a:ln>
            <a:noFill/>
          </a:ln>
        </p:spPr>
      </p:pic>
      <p:pic>
        <p:nvPicPr>
          <p:cNvPr id="188" name="Picture 8"/>
          <p:cNvPicPr/>
          <p:nvPr/>
        </p:nvPicPr>
        <p:blipFill>
          <a:blip r:embed="rId4"/>
          <a:stretch/>
        </p:blipFill>
        <p:spPr>
          <a:xfrm>
            <a:off x="5031360" y="3801960"/>
            <a:ext cx="3694680" cy="2448720"/>
          </a:xfrm>
          <a:prstGeom prst="rect">
            <a:avLst/>
          </a:prstGeom>
          <a:ln>
            <a:noFill/>
          </a:ln>
        </p:spPr>
      </p:pic>
      <p:sp>
        <p:nvSpPr>
          <p:cNvPr id="189" name="CustomShape 5"/>
          <p:cNvSpPr/>
          <p:nvPr/>
        </p:nvSpPr>
        <p:spPr>
          <a:xfrm>
            <a:off x="5285160" y="6202440"/>
            <a:ext cx="359172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http://germany.pointparkjournalism.com/2013/06/21/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0" name="Picture 10"/>
          <p:cNvPicPr/>
          <p:nvPr/>
        </p:nvPicPr>
        <p:blipFill>
          <a:blip r:embed="rId5"/>
          <a:stretch/>
        </p:blipFill>
        <p:spPr>
          <a:xfrm>
            <a:off x="832320" y="3856320"/>
            <a:ext cx="3592080" cy="2394360"/>
          </a:xfrm>
          <a:prstGeom prst="rect">
            <a:avLst/>
          </a:prstGeom>
          <a:ln>
            <a:noFill/>
          </a:ln>
        </p:spPr>
      </p:pic>
      <p:sp>
        <p:nvSpPr>
          <p:cNvPr id="191" name="CustomShape 6"/>
          <p:cNvSpPr/>
          <p:nvPr/>
        </p:nvSpPr>
        <p:spPr>
          <a:xfrm>
            <a:off x="1052280" y="6217920"/>
            <a:ext cx="315144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https://www.lamadubai.com/products/skidubai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2" name="CustomShape 7"/>
          <p:cNvSpPr/>
          <p:nvPr/>
        </p:nvSpPr>
        <p:spPr>
          <a:xfrm>
            <a:off x="1485000" y="3815640"/>
            <a:ext cx="2532600" cy="2421720"/>
          </a:xfrm>
          <a:prstGeom prst="noSmoking">
            <a:avLst>
              <a:gd name="adj" fmla="val 5016"/>
            </a:avLst>
          </a:prstGeom>
          <a:solidFill>
            <a:srgbClr val="C000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extShape 1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AF048FBA-DF73-4009-8393-DED393264DC7}" type="slidenum">
              <a:rPr lang="en-GB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18</a:t>
            </a:fld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94" name="CustomShape 2"/>
          <p:cNvSpPr/>
          <p:nvPr/>
        </p:nvSpPr>
        <p:spPr>
          <a:xfrm>
            <a:off x="643680" y="293040"/>
            <a:ext cx="711828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4.  Sustainable Tourism: Government Measures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5" name="CustomShape 3"/>
          <p:cNvSpPr/>
          <p:nvPr/>
        </p:nvSpPr>
        <p:spPr>
          <a:xfrm>
            <a:off x="3279960" y="1689480"/>
            <a:ext cx="2172960" cy="3646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Limit number of Beds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6" name="Gráfico 4"/>
          <p:cNvPicPr/>
          <p:nvPr/>
        </p:nvPicPr>
        <p:blipFill>
          <a:blip r:embed="rId2"/>
          <a:stretch/>
        </p:blipFill>
        <p:spPr>
          <a:xfrm>
            <a:off x="5943600" y="862920"/>
            <a:ext cx="2565720" cy="2565720"/>
          </a:xfrm>
          <a:prstGeom prst="rect">
            <a:avLst/>
          </a:prstGeom>
          <a:ln>
            <a:noFill/>
          </a:ln>
        </p:spPr>
      </p:pic>
      <p:sp>
        <p:nvSpPr>
          <p:cNvPr id="197" name="CustomShape 4"/>
          <p:cNvSpPr/>
          <p:nvPr/>
        </p:nvSpPr>
        <p:spPr>
          <a:xfrm>
            <a:off x="7023600" y="1470600"/>
            <a:ext cx="40500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8" name="CustomShape 5"/>
          <p:cNvSpPr/>
          <p:nvPr/>
        </p:nvSpPr>
        <p:spPr>
          <a:xfrm>
            <a:off x="6616080" y="1824480"/>
            <a:ext cx="122040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Max. 800!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9" name="Gráfico 19"/>
          <p:cNvPicPr/>
          <p:nvPr/>
        </p:nvPicPr>
        <p:blipFill>
          <a:blip r:embed="rId2"/>
          <a:stretch/>
        </p:blipFill>
        <p:spPr>
          <a:xfrm>
            <a:off x="488160" y="2340360"/>
            <a:ext cx="2565720" cy="2565720"/>
          </a:xfrm>
          <a:prstGeom prst="rect">
            <a:avLst/>
          </a:prstGeom>
          <a:ln>
            <a:noFill/>
          </a:ln>
        </p:spPr>
      </p:pic>
      <p:sp>
        <p:nvSpPr>
          <p:cNvPr id="200" name="CustomShape 6"/>
          <p:cNvSpPr/>
          <p:nvPr/>
        </p:nvSpPr>
        <p:spPr>
          <a:xfrm>
            <a:off x="1622520" y="2948040"/>
            <a:ext cx="29700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!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1" name="CustomShape 7"/>
          <p:cNvSpPr/>
          <p:nvPr/>
        </p:nvSpPr>
        <p:spPr>
          <a:xfrm>
            <a:off x="1175760" y="3301920"/>
            <a:ext cx="118980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Protected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2" name="Gráfico 7"/>
          <p:cNvPicPr/>
          <p:nvPr/>
        </p:nvPicPr>
        <p:blipFill>
          <a:blip r:embed="rId3"/>
          <a:stretch/>
        </p:blipFill>
        <p:spPr>
          <a:xfrm>
            <a:off x="1260360" y="3029760"/>
            <a:ext cx="359640" cy="359640"/>
          </a:xfrm>
          <a:prstGeom prst="rect">
            <a:avLst/>
          </a:prstGeom>
          <a:ln>
            <a:noFill/>
          </a:ln>
        </p:spPr>
      </p:pic>
      <p:pic>
        <p:nvPicPr>
          <p:cNvPr id="203" name="Gráfico 9"/>
          <p:cNvPicPr/>
          <p:nvPr/>
        </p:nvPicPr>
        <p:blipFill>
          <a:blip r:embed="rId4"/>
          <a:stretch/>
        </p:blipFill>
        <p:spPr>
          <a:xfrm>
            <a:off x="1902240" y="3029760"/>
            <a:ext cx="359640" cy="359640"/>
          </a:xfrm>
          <a:prstGeom prst="rect">
            <a:avLst/>
          </a:prstGeom>
          <a:ln>
            <a:noFill/>
          </a:ln>
        </p:spPr>
      </p:pic>
      <p:sp>
        <p:nvSpPr>
          <p:cNvPr id="204" name="CustomShape 8"/>
          <p:cNvSpPr/>
          <p:nvPr/>
        </p:nvSpPr>
        <p:spPr>
          <a:xfrm>
            <a:off x="2773440" y="3697920"/>
            <a:ext cx="3186360" cy="3646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Limit/Avoid entering some areas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5" name="CustomShape 9"/>
          <p:cNvSpPr/>
          <p:nvPr/>
        </p:nvSpPr>
        <p:spPr>
          <a:xfrm>
            <a:off x="1527480" y="5775480"/>
            <a:ext cx="5682600" cy="3646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Allow citizens to participate on measures regarding tourism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6" name="Gráfico 38"/>
          <p:cNvPicPr/>
          <p:nvPr/>
        </p:nvPicPr>
        <p:blipFill>
          <a:blip r:embed="rId2"/>
          <a:stretch/>
        </p:blipFill>
        <p:spPr>
          <a:xfrm>
            <a:off x="5959800" y="3209760"/>
            <a:ext cx="2565720" cy="2565720"/>
          </a:xfrm>
          <a:prstGeom prst="rect">
            <a:avLst/>
          </a:prstGeom>
          <a:ln>
            <a:noFill/>
          </a:ln>
        </p:spPr>
      </p:pic>
      <p:sp>
        <p:nvSpPr>
          <p:cNvPr id="207" name="CustomShape 10"/>
          <p:cNvSpPr/>
          <p:nvPr/>
        </p:nvSpPr>
        <p:spPr>
          <a:xfrm>
            <a:off x="6664320" y="3817440"/>
            <a:ext cx="115632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Closed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8" name="CustomShape 11"/>
          <p:cNvSpPr/>
          <p:nvPr/>
        </p:nvSpPr>
        <p:spPr>
          <a:xfrm>
            <a:off x="6564240" y="4171320"/>
            <a:ext cx="135612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on Sundays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9" name="Gráfico 13"/>
          <p:cNvPicPr/>
          <p:nvPr/>
        </p:nvPicPr>
        <p:blipFill>
          <a:blip r:embed="rId5"/>
          <a:stretch/>
        </p:blipFill>
        <p:spPr>
          <a:xfrm>
            <a:off x="7975800" y="3342960"/>
            <a:ext cx="914040" cy="914040"/>
          </a:xfrm>
          <a:prstGeom prst="rect">
            <a:avLst/>
          </a:prstGeom>
          <a:ln>
            <a:noFill/>
          </a:ln>
        </p:spPr>
      </p:pic>
      <p:sp>
        <p:nvSpPr>
          <p:cNvPr id="210" name="Line 12"/>
          <p:cNvSpPr/>
          <p:nvPr/>
        </p:nvSpPr>
        <p:spPr>
          <a:xfrm>
            <a:off x="8426160" y="3209400"/>
            <a:ext cx="360" cy="261720"/>
          </a:xfrm>
          <a:prstGeom prst="line">
            <a:avLst/>
          </a:prstGeom>
          <a:ln w="2844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1" name="Line 13"/>
          <p:cNvSpPr/>
          <p:nvPr/>
        </p:nvSpPr>
        <p:spPr>
          <a:xfrm flipH="1">
            <a:off x="8321400" y="3287880"/>
            <a:ext cx="206640" cy="360"/>
          </a:xfrm>
          <a:prstGeom prst="line">
            <a:avLst/>
          </a:prstGeom>
          <a:ln w="2844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05B696B0-12D9-442D-B842-11EC92DAE3BD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57380" y="2583168"/>
            <a:ext cx="8229240" cy="1144800"/>
          </a:xfrm>
        </p:spPr>
        <p:txBody>
          <a:bodyPr/>
          <a:lstStyle/>
          <a:p>
            <a:pPr marL="0" indent="0" algn="ctr">
              <a:buNone/>
            </a:pPr>
            <a:r>
              <a:rPr lang="de-DE" sz="4800" dirty="0">
                <a:latin typeface="Calibri" panose="020F0502020204030204" pitchFamily="34" charset="0"/>
                <a:cs typeface="Calibri" panose="020F050202020403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018790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ustomShape 1"/>
          <p:cNvSpPr/>
          <p:nvPr/>
        </p:nvSpPr>
        <p:spPr>
          <a:xfrm>
            <a:off x="2230020" y="1013693"/>
            <a:ext cx="4422704" cy="5211000"/>
          </a:xfrm>
          <a:prstGeom prst="rect">
            <a:avLst/>
          </a:prstGeom>
          <a:noFill/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2400" b="1" u="sng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International tourist arrivals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1950	→		25 million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2013	→		1.1 billion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2018	→		1.3 billion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? 2030	→		1.8 billion ?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" name="CustomShape 2"/>
          <p:cNvSpPr/>
          <p:nvPr/>
        </p:nvSpPr>
        <p:spPr>
          <a:xfrm>
            <a:off x="5400513" y="2355346"/>
            <a:ext cx="266040" cy="44352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3" name="CustomShape 3"/>
          <p:cNvSpPr/>
          <p:nvPr/>
        </p:nvSpPr>
        <p:spPr>
          <a:xfrm>
            <a:off x="5400513" y="3298613"/>
            <a:ext cx="266040" cy="44352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4" name="CustomShape 4"/>
          <p:cNvSpPr/>
          <p:nvPr/>
        </p:nvSpPr>
        <p:spPr>
          <a:xfrm>
            <a:off x="5400513" y="4241880"/>
            <a:ext cx="266040" cy="44352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5" name="CustomShape 5"/>
          <p:cNvSpPr/>
          <p:nvPr/>
        </p:nvSpPr>
        <p:spPr>
          <a:xfrm>
            <a:off x="614160" y="293040"/>
            <a:ext cx="237564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1. Introduction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" name="TextShape 6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EEBC30D3-E59B-4215-86F8-30C0CE1572FD}" type="slidenum">
              <a:rPr lang="en-GB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</a:t>
            </a:fld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Shape 1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8D2D23F9-CC65-4017-B904-47328DCA667B}" type="slidenum">
              <a:rPr lang="en-GB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</a:t>
            </a:fld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8" name="CustomShape 2"/>
          <p:cNvSpPr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r">
              <a:lnSpc>
                <a:spcPct val="100000"/>
              </a:lnSpc>
            </a:pPr>
            <a:fld id="{D3334881-176D-4350-B3DF-0202D236D164}" type="slidenum">
              <a:rPr lang="en-GB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</a:t>
            </a:fld>
            <a:endParaRPr lang="en-GB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CustomShape 3"/>
          <p:cNvSpPr/>
          <p:nvPr/>
        </p:nvSpPr>
        <p:spPr>
          <a:xfrm>
            <a:off x="614160" y="293040"/>
            <a:ext cx="237564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1. Introduction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CustomShape 4"/>
          <p:cNvSpPr/>
          <p:nvPr/>
        </p:nvSpPr>
        <p:spPr>
          <a:xfrm>
            <a:off x="2101680" y="1000440"/>
            <a:ext cx="4940640" cy="4479480"/>
          </a:xfrm>
          <a:prstGeom prst="rect">
            <a:avLst/>
          </a:prstGeom>
          <a:noFill/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1800" b="1" u="sng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Economic performance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2012	→ 	6630 billion USD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9.3% of global economic performance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Examples: 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Malaysia and Thailand	 →	15-20%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" name="CustomShape 5"/>
          <p:cNvSpPr/>
          <p:nvPr/>
        </p:nvSpPr>
        <p:spPr>
          <a:xfrm>
            <a:off x="4584240" y="1982520"/>
            <a:ext cx="260280" cy="64512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2" name="CustomShape 6"/>
          <p:cNvSpPr/>
          <p:nvPr/>
        </p:nvSpPr>
        <p:spPr>
          <a:xfrm>
            <a:off x="2227320" y="2789280"/>
            <a:ext cx="1647000" cy="3646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Direct expenses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CustomShape 7"/>
          <p:cNvSpPr/>
          <p:nvPr/>
        </p:nvSpPr>
        <p:spPr>
          <a:xfrm>
            <a:off x="4372560" y="2789280"/>
            <a:ext cx="690840" cy="3646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Input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CustomShape 8"/>
          <p:cNvSpPr/>
          <p:nvPr/>
        </p:nvSpPr>
        <p:spPr>
          <a:xfrm>
            <a:off x="5469120" y="2789280"/>
            <a:ext cx="1404720" cy="3646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Money spent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" name="CustomShape 9"/>
          <p:cNvSpPr/>
          <p:nvPr/>
        </p:nvSpPr>
        <p:spPr>
          <a:xfrm rot="19412400">
            <a:off x="5365440" y="1946160"/>
            <a:ext cx="254160" cy="7596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6" name="CustomShape 10"/>
          <p:cNvSpPr/>
          <p:nvPr/>
        </p:nvSpPr>
        <p:spPr>
          <a:xfrm rot="2187600" flipH="1">
            <a:off x="3756600" y="1913400"/>
            <a:ext cx="254160" cy="7596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7" name="CustomShape 11"/>
          <p:cNvSpPr/>
          <p:nvPr/>
        </p:nvSpPr>
        <p:spPr>
          <a:xfrm>
            <a:off x="4584240" y="3320280"/>
            <a:ext cx="260280" cy="64512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8" name="CustomShape 12"/>
          <p:cNvSpPr/>
          <p:nvPr/>
        </p:nvSpPr>
        <p:spPr>
          <a:xfrm rot="19412400">
            <a:off x="3738960" y="3230280"/>
            <a:ext cx="254160" cy="7596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9" name="CustomShape 13"/>
          <p:cNvSpPr/>
          <p:nvPr/>
        </p:nvSpPr>
        <p:spPr>
          <a:xfrm rot="2187600" flipH="1">
            <a:off x="5333760" y="3206160"/>
            <a:ext cx="254160" cy="7596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Shape 1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AC060538-99BF-4AA0-9DEE-D213EE011ABE}" type="slidenum">
              <a:rPr lang="en-GB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</a:t>
            </a:fld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1" name="CustomShape 2"/>
          <p:cNvSpPr/>
          <p:nvPr/>
        </p:nvSpPr>
        <p:spPr>
          <a:xfrm>
            <a:off x="633960" y="293040"/>
            <a:ext cx="601056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2. Pros of tourism: Creation of new jobs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2" name="Grafik 4"/>
          <p:cNvPicPr/>
          <p:nvPr/>
        </p:nvPicPr>
        <p:blipFill>
          <a:blip r:embed="rId2"/>
          <a:stretch/>
        </p:blipFill>
        <p:spPr>
          <a:xfrm>
            <a:off x="5250960" y="1380240"/>
            <a:ext cx="3264120" cy="2199600"/>
          </a:xfrm>
          <a:prstGeom prst="rect">
            <a:avLst/>
          </a:prstGeom>
          <a:ln>
            <a:noFill/>
          </a:ln>
        </p:spPr>
      </p:pic>
      <p:pic>
        <p:nvPicPr>
          <p:cNvPr id="103" name="Grafik 5"/>
          <p:cNvPicPr/>
          <p:nvPr/>
        </p:nvPicPr>
        <p:blipFill>
          <a:blip r:embed="rId3"/>
          <a:stretch/>
        </p:blipFill>
        <p:spPr>
          <a:xfrm>
            <a:off x="599760" y="1380240"/>
            <a:ext cx="3339360" cy="2199600"/>
          </a:xfrm>
          <a:prstGeom prst="rect">
            <a:avLst/>
          </a:prstGeom>
          <a:ln>
            <a:noFill/>
          </a:ln>
        </p:spPr>
      </p:pic>
      <p:sp>
        <p:nvSpPr>
          <p:cNvPr id="104" name="CustomShape 3"/>
          <p:cNvSpPr/>
          <p:nvPr/>
        </p:nvSpPr>
        <p:spPr>
          <a:xfrm>
            <a:off x="862200" y="3580200"/>
            <a:ext cx="235584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(http://www.hotelroomsearch.net)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" name="CustomShape 4"/>
          <p:cNvSpPr/>
          <p:nvPr/>
        </p:nvSpPr>
        <p:spPr>
          <a:xfrm>
            <a:off x="6024240" y="3580200"/>
            <a:ext cx="18576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(http://www.monster.com)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6" name="Grafik 9"/>
          <p:cNvPicPr/>
          <p:nvPr/>
        </p:nvPicPr>
        <p:blipFill>
          <a:blip r:embed="rId4"/>
          <a:stretch/>
        </p:blipFill>
        <p:spPr>
          <a:xfrm>
            <a:off x="2693520" y="4029840"/>
            <a:ext cx="3764160" cy="1866600"/>
          </a:xfrm>
          <a:prstGeom prst="rect">
            <a:avLst/>
          </a:prstGeom>
          <a:ln>
            <a:noFill/>
          </a:ln>
        </p:spPr>
      </p:pic>
      <p:sp>
        <p:nvSpPr>
          <p:cNvPr id="107" name="CustomShape 5"/>
          <p:cNvSpPr/>
          <p:nvPr/>
        </p:nvSpPr>
        <p:spPr>
          <a:xfrm>
            <a:off x="3546360" y="5895720"/>
            <a:ext cx="198396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(http://www.auslandsjob.de)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extShape 1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163123DE-2C74-4FBC-A068-FFC88A02E620}" type="slidenum">
              <a:rPr lang="en-GB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5</a:t>
            </a:fld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9" name="CustomShape 2"/>
          <p:cNvSpPr/>
          <p:nvPr/>
        </p:nvSpPr>
        <p:spPr>
          <a:xfrm>
            <a:off x="629280" y="293040"/>
            <a:ext cx="500004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2. Pros of tourism: Infrastructure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0" name="Grafik 4"/>
          <p:cNvPicPr/>
          <p:nvPr/>
        </p:nvPicPr>
        <p:blipFill>
          <a:blip r:embed="rId2"/>
          <a:stretch/>
        </p:blipFill>
        <p:spPr>
          <a:xfrm>
            <a:off x="599760" y="1287000"/>
            <a:ext cx="3600720" cy="2077200"/>
          </a:xfrm>
          <a:prstGeom prst="rect">
            <a:avLst/>
          </a:prstGeom>
          <a:ln>
            <a:noFill/>
          </a:ln>
        </p:spPr>
      </p:pic>
      <p:pic>
        <p:nvPicPr>
          <p:cNvPr id="111" name="Grafik 5"/>
          <p:cNvPicPr/>
          <p:nvPr/>
        </p:nvPicPr>
        <p:blipFill>
          <a:blip r:embed="rId3"/>
          <a:stretch/>
        </p:blipFill>
        <p:spPr>
          <a:xfrm>
            <a:off x="5753880" y="1287000"/>
            <a:ext cx="2790000" cy="2077200"/>
          </a:xfrm>
          <a:prstGeom prst="rect">
            <a:avLst/>
          </a:prstGeom>
          <a:ln>
            <a:noFill/>
          </a:ln>
        </p:spPr>
      </p:pic>
      <p:sp>
        <p:nvSpPr>
          <p:cNvPr id="112" name="CustomShape 3"/>
          <p:cNvSpPr/>
          <p:nvPr/>
        </p:nvSpPr>
        <p:spPr>
          <a:xfrm>
            <a:off x="5887800" y="3365640"/>
            <a:ext cx="25218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(https://www.frankfurt-tourismus.de)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3" name="CustomShape 4"/>
          <p:cNvSpPr/>
          <p:nvPr/>
        </p:nvSpPr>
        <p:spPr>
          <a:xfrm>
            <a:off x="1506240" y="3373920"/>
            <a:ext cx="17874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(https://www.t-online.de)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4" name="Grafik 9"/>
          <p:cNvPicPr/>
          <p:nvPr/>
        </p:nvPicPr>
        <p:blipFill>
          <a:blip r:embed="rId4"/>
          <a:stretch/>
        </p:blipFill>
        <p:spPr>
          <a:xfrm>
            <a:off x="2771640" y="3835440"/>
            <a:ext cx="3600720" cy="2410920"/>
          </a:xfrm>
          <a:prstGeom prst="rect">
            <a:avLst/>
          </a:prstGeom>
          <a:ln>
            <a:noFill/>
          </a:ln>
        </p:spPr>
      </p:pic>
      <p:sp>
        <p:nvSpPr>
          <p:cNvPr id="115" name="CustomShape 5"/>
          <p:cNvSpPr/>
          <p:nvPr/>
        </p:nvSpPr>
        <p:spPr>
          <a:xfrm>
            <a:off x="3679200" y="6256080"/>
            <a:ext cx="202068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(https://www.pattayafans.de)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Shape 1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D7D1AD74-B623-42A6-8DE7-82F806C65838}" type="slidenum">
              <a:rPr lang="en-GB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6</a:t>
            </a:fld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7" name="CustomShape 2"/>
          <p:cNvSpPr/>
          <p:nvPr/>
        </p:nvSpPr>
        <p:spPr>
          <a:xfrm>
            <a:off x="633960" y="293040"/>
            <a:ext cx="558360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2. Pros of tourism: Cultural exchange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8" name="Grafik 3"/>
          <p:cNvPicPr/>
          <p:nvPr/>
        </p:nvPicPr>
        <p:blipFill>
          <a:blip r:embed="rId2"/>
          <a:stretch/>
        </p:blipFill>
        <p:spPr>
          <a:xfrm>
            <a:off x="2649240" y="3977280"/>
            <a:ext cx="3845520" cy="1953720"/>
          </a:xfrm>
          <a:prstGeom prst="rect">
            <a:avLst/>
          </a:prstGeom>
          <a:ln>
            <a:noFill/>
          </a:ln>
        </p:spPr>
      </p:pic>
      <p:sp>
        <p:nvSpPr>
          <p:cNvPr id="119" name="CustomShape 3"/>
          <p:cNvSpPr/>
          <p:nvPr/>
        </p:nvSpPr>
        <p:spPr>
          <a:xfrm>
            <a:off x="3562560" y="5931000"/>
            <a:ext cx="201888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(https://www.padworth.com)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0" name="Grafik 6"/>
          <p:cNvPicPr/>
          <p:nvPr/>
        </p:nvPicPr>
        <p:blipFill>
          <a:blip r:embed="rId3"/>
          <a:stretch/>
        </p:blipFill>
        <p:spPr>
          <a:xfrm>
            <a:off x="599760" y="1025640"/>
            <a:ext cx="3503520" cy="2285280"/>
          </a:xfrm>
          <a:prstGeom prst="rect">
            <a:avLst/>
          </a:prstGeom>
          <a:ln>
            <a:noFill/>
          </a:ln>
        </p:spPr>
      </p:pic>
      <p:sp>
        <p:nvSpPr>
          <p:cNvPr id="121" name="CustomShape 4"/>
          <p:cNvSpPr/>
          <p:nvPr/>
        </p:nvSpPr>
        <p:spPr>
          <a:xfrm>
            <a:off x="1341360" y="3315960"/>
            <a:ext cx="238176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(https://www.publictelegraph.com)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2" name="Grafik 9"/>
          <p:cNvPicPr/>
          <p:nvPr/>
        </p:nvPicPr>
        <p:blipFill>
          <a:blip r:embed="rId4"/>
          <a:stretch/>
        </p:blipFill>
        <p:spPr>
          <a:xfrm>
            <a:off x="5229000" y="1025640"/>
            <a:ext cx="3314880" cy="2291400"/>
          </a:xfrm>
          <a:prstGeom prst="rect">
            <a:avLst/>
          </a:prstGeom>
          <a:ln>
            <a:noFill/>
          </a:ln>
        </p:spPr>
      </p:pic>
      <p:sp>
        <p:nvSpPr>
          <p:cNvPr id="123" name="CustomShape 5"/>
          <p:cNvSpPr/>
          <p:nvPr/>
        </p:nvSpPr>
        <p:spPr>
          <a:xfrm>
            <a:off x="5698800" y="3321360"/>
            <a:ext cx="23436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(https://www.creativemarket.com)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extShape 1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F8AFCD13-32A0-4500-ABD7-33E6385B1A01}" type="slidenum">
              <a:rPr lang="en-GB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7</a:t>
            </a:fld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5" name="CustomShape 2"/>
          <p:cNvSpPr/>
          <p:nvPr/>
        </p:nvSpPr>
        <p:spPr>
          <a:xfrm>
            <a:off x="662040" y="293040"/>
            <a:ext cx="7434720" cy="94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2. Pros of tourism: Preservation of natural areas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		and historical buildings/places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6" name="Grafik 4"/>
          <p:cNvPicPr/>
          <p:nvPr/>
        </p:nvPicPr>
        <p:blipFill>
          <a:blip r:embed="rId2"/>
          <a:stretch/>
        </p:blipFill>
        <p:spPr>
          <a:xfrm>
            <a:off x="599760" y="2155680"/>
            <a:ext cx="3218040" cy="2380320"/>
          </a:xfrm>
          <a:prstGeom prst="rect">
            <a:avLst/>
          </a:prstGeom>
          <a:ln>
            <a:noFill/>
          </a:ln>
        </p:spPr>
      </p:pic>
      <p:sp>
        <p:nvSpPr>
          <p:cNvPr id="127" name="CustomShape 3"/>
          <p:cNvSpPr/>
          <p:nvPr/>
        </p:nvSpPr>
        <p:spPr>
          <a:xfrm>
            <a:off x="932760" y="4536360"/>
            <a:ext cx="25524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(https://www.kentwildlifetrust.org.uk)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8" name="Grafik 7"/>
          <p:cNvPicPr/>
          <p:nvPr/>
        </p:nvPicPr>
        <p:blipFill>
          <a:blip r:embed="rId3"/>
          <a:stretch/>
        </p:blipFill>
        <p:spPr>
          <a:xfrm>
            <a:off x="5033520" y="2155680"/>
            <a:ext cx="3574800" cy="2405160"/>
          </a:xfrm>
          <a:prstGeom prst="rect">
            <a:avLst/>
          </a:prstGeom>
          <a:ln>
            <a:noFill/>
          </a:ln>
        </p:spPr>
      </p:pic>
      <p:sp>
        <p:nvSpPr>
          <p:cNvPr id="129" name="CustomShape 4"/>
          <p:cNvSpPr/>
          <p:nvPr/>
        </p:nvSpPr>
        <p:spPr>
          <a:xfrm>
            <a:off x="5599440" y="4561200"/>
            <a:ext cx="22356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(https://www.countrydetail.com)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Shape 1"/>
          <p:cNvSpPr txBox="1"/>
          <p:nvPr/>
        </p:nvSpPr>
        <p:spPr>
          <a:xfrm>
            <a:off x="572586" y="-6768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28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3. Cons of tourism: socio-economic view</a:t>
            </a:r>
          </a:p>
        </p:txBody>
      </p:sp>
      <p:pic>
        <p:nvPicPr>
          <p:cNvPr id="131" name="Grafik 130"/>
          <p:cNvPicPr/>
          <p:nvPr/>
        </p:nvPicPr>
        <p:blipFill>
          <a:blip r:embed="rId2"/>
          <a:stretch/>
        </p:blipFill>
        <p:spPr>
          <a:xfrm>
            <a:off x="2016000" y="2376000"/>
            <a:ext cx="4984560" cy="3977280"/>
          </a:xfrm>
          <a:prstGeom prst="rect">
            <a:avLst/>
          </a:prstGeom>
          <a:ln>
            <a:noFill/>
          </a:ln>
        </p:spPr>
      </p:pic>
      <p:sp>
        <p:nvSpPr>
          <p:cNvPr id="132" name="TextShape 2"/>
          <p:cNvSpPr txBox="1"/>
          <p:nvPr/>
        </p:nvSpPr>
        <p:spPr>
          <a:xfrm>
            <a:off x="572586" y="1418400"/>
            <a:ext cx="446400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Increment in rental of housing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Shape 1"/>
          <p:cNvSpPr txBox="1"/>
          <p:nvPr/>
        </p:nvSpPr>
        <p:spPr>
          <a:xfrm>
            <a:off x="457200" y="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3. Cons of tourism: socio-economic view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4" name="TextShape 2"/>
          <p:cNvSpPr txBox="1"/>
          <p:nvPr/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Destruction of the local trade diversity</a:t>
            </a:r>
          </a:p>
        </p:txBody>
      </p:sp>
      <p:pic>
        <p:nvPicPr>
          <p:cNvPr id="135" name="Grafik 134"/>
          <p:cNvPicPr/>
          <p:nvPr/>
        </p:nvPicPr>
        <p:blipFill>
          <a:blip r:embed="rId2"/>
          <a:stretch/>
        </p:blipFill>
        <p:spPr>
          <a:xfrm>
            <a:off x="373657" y="2205871"/>
            <a:ext cx="8229240" cy="4432899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425</Words>
  <Application>Microsoft Office PowerPoint</Application>
  <PresentationFormat>Bildschirmpräsentation (4:3)</PresentationFormat>
  <Paragraphs>128</Paragraphs>
  <Slides>19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Symbol</vt:lpstr>
      <vt:lpstr>Times New Roman</vt:lpstr>
      <vt:lpstr>Wingdings</vt:lpstr>
      <vt:lpstr>Office Theme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Joel Fux</dc:creator>
  <dc:description/>
  <cp:lastModifiedBy>Joel Fux</cp:lastModifiedBy>
  <cp:revision>49</cp:revision>
  <dcterms:created xsi:type="dcterms:W3CDTF">2018-11-03T17:40:05Z</dcterms:created>
  <dcterms:modified xsi:type="dcterms:W3CDTF">2018-12-17T20:46:20Z</dcterms:modified>
  <dc:language>en-GB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Apresentação na tela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12</vt:i4>
  </property>
</Properties>
</file>